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86" r:id="rId4"/>
    <p:sldId id="264" r:id="rId5"/>
    <p:sldId id="270" r:id="rId6"/>
    <p:sldId id="271" r:id="rId7"/>
    <p:sldId id="272" r:id="rId8"/>
    <p:sldId id="273" r:id="rId9"/>
    <p:sldId id="265" r:id="rId10"/>
    <p:sldId id="274" r:id="rId11"/>
    <p:sldId id="275" r:id="rId12"/>
    <p:sldId id="266" r:id="rId13"/>
    <p:sldId id="276" r:id="rId14"/>
    <p:sldId id="267" r:id="rId15"/>
    <p:sldId id="277" r:id="rId16"/>
    <p:sldId id="278" r:id="rId17"/>
    <p:sldId id="291" r:id="rId18"/>
    <p:sldId id="268" r:id="rId19"/>
    <p:sldId id="279" r:id="rId20"/>
    <p:sldId id="280" r:id="rId21"/>
    <p:sldId id="281" r:id="rId22"/>
    <p:sldId id="287" r:id="rId23"/>
    <p:sldId id="269" r:id="rId24"/>
    <p:sldId id="285" r:id="rId25"/>
    <p:sldId id="288" r:id="rId26"/>
    <p:sldId id="290" r:id="rId27"/>
    <p:sldId id="260" r:id="rId28"/>
    <p:sldId id="289" r:id="rId29"/>
    <p:sldId id="261" r:id="rId30"/>
    <p:sldId id="26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87409" autoAdjust="0"/>
  </p:normalViewPr>
  <p:slideViewPr>
    <p:cSldViewPr>
      <p:cViewPr>
        <p:scale>
          <a:sx n="80" d="100"/>
          <a:sy n="80" d="100"/>
        </p:scale>
        <p:origin x="-82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351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37104-7767-48D3-98BE-93909E1661B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8B8D7E9-F6DA-4A51-9AC9-6D6B26E45E51}">
      <dgm:prSet phldrT="[Text]"/>
      <dgm:spPr/>
      <dgm:t>
        <a:bodyPr/>
        <a:lstStyle/>
        <a:p>
          <a:r>
            <a:rPr lang="en-US" dirty="0" smtClean="0"/>
            <a:t>High Assurance</a:t>
          </a:r>
          <a:endParaRPr lang="en-US" dirty="0"/>
        </a:p>
      </dgm:t>
    </dgm:pt>
    <dgm:pt modelId="{C5288702-E0E1-46A0-B236-8C12DA133E81}" type="parTrans" cxnId="{DAB84376-FE67-4053-9089-E6FF2E81C60D}">
      <dgm:prSet/>
      <dgm:spPr/>
      <dgm:t>
        <a:bodyPr/>
        <a:lstStyle/>
        <a:p>
          <a:endParaRPr lang="en-US"/>
        </a:p>
      </dgm:t>
    </dgm:pt>
    <dgm:pt modelId="{A7980E0E-882A-4172-B059-030C57BF6A63}" type="sibTrans" cxnId="{DAB84376-FE67-4053-9089-E6FF2E81C60D}">
      <dgm:prSet/>
      <dgm:spPr/>
      <dgm:t>
        <a:bodyPr/>
        <a:lstStyle/>
        <a:p>
          <a:endParaRPr lang="en-US"/>
        </a:p>
      </dgm:t>
    </dgm:pt>
    <dgm:pt modelId="{2A43AA6D-339C-4475-8613-AF1331F2CC14}">
      <dgm:prSet phldrT="[Text]"/>
      <dgm:spPr/>
      <dgm:t>
        <a:bodyPr/>
        <a:lstStyle/>
        <a:p>
          <a:r>
            <a:rPr lang="en-US" dirty="0" smtClean="0"/>
            <a:t>Sales Users</a:t>
          </a:r>
          <a:endParaRPr lang="en-US" dirty="0"/>
        </a:p>
      </dgm:t>
    </dgm:pt>
    <dgm:pt modelId="{E4E89381-126B-4E79-A195-7766A3A37844}" type="parTrans" cxnId="{3DA5D5D6-AD6E-4E2A-94F3-43A32995E6D4}">
      <dgm:prSet/>
      <dgm:spPr/>
      <dgm:t>
        <a:bodyPr/>
        <a:lstStyle/>
        <a:p>
          <a:endParaRPr lang="en-US"/>
        </a:p>
      </dgm:t>
    </dgm:pt>
    <dgm:pt modelId="{E12B1E20-E984-41C0-B9A7-E4C682D86AB7}" type="sibTrans" cxnId="{3DA5D5D6-AD6E-4E2A-94F3-43A32995E6D4}">
      <dgm:prSet/>
      <dgm:spPr/>
      <dgm:t>
        <a:bodyPr/>
        <a:lstStyle/>
        <a:p>
          <a:endParaRPr lang="en-US"/>
        </a:p>
      </dgm:t>
    </dgm:pt>
    <dgm:pt modelId="{4536248B-D9D3-4C77-84B8-6065086B76C9}" type="pres">
      <dgm:prSet presAssocID="{71337104-7767-48D3-98BE-93909E1661B4}" presName="compositeShape" presStyleCnt="0">
        <dgm:presLayoutVars>
          <dgm:chMax val="7"/>
          <dgm:dir/>
          <dgm:resizeHandles val="exact"/>
        </dgm:presLayoutVars>
      </dgm:prSet>
      <dgm:spPr/>
    </dgm:pt>
    <dgm:pt modelId="{F9B5BF64-7223-4F31-B0C7-9AAAE1C3F163}" type="pres">
      <dgm:prSet presAssocID="{58B8D7E9-F6DA-4A51-9AC9-6D6B26E45E51}" presName="circ1" presStyleLbl="vennNode1" presStyleIdx="0" presStyleCnt="2"/>
      <dgm:spPr/>
    </dgm:pt>
    <dgm:pt modelId="{2211DB27-7D26-43CF-91CB-8168B1DAF2ED}" type="pres">
      <dgm:prSet presAssocID="{58B8D7E9-F6DA-4A51-9AC9-6D6B26E45E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5B649B-56B8-44D0-AF4F-F29F6CFEB6E6}" type="pres">
      <dgm:prSet presAssocID="{2A43AA6D-339C-4475-8613-AF1331F2CC14}" presName="circ2" presStyleLbl="vennNode1" presStyleIdx="1" presStyleCnt="2"/>
      <dgm:spPr/>
    </dgm:pt>
    <dgm:pt modelId="{E32863DE-7BA9-4298-ACCB-CC3610D84EA6}" type="pres">
      <dgm:prSet presAssocID="{2A43AA6D-339C-4475-8613-AF1331F2CC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A5D5D6-AD6E-4E2A-94F3-43A32995E6D4}" srcId="{71337104-7767-48D3-98BE-93909E1661B4}" destId="{2A43AA6D-339C-4475-8613-AF1331F2CC14}" srcOrd="1" destOrd="0" parTransId="{E4E89381-126B-4E79-A195-7766A3A37844}" sibTransId="{E12B1E20-E984-41C0-B9A7-E4C682D86AB7}"/>
    <dgm:cxn modelId="{49ECDA44-A974-48E5-B79B-50E940215CF8}" type="presOf" srcId="{2A43AA6D-339C-4475-8613-AF1331F2CC14}" destId="{655B649B-56B8-44D0-AF4F-F29F6CFEB6E6}" srcOrd="0" destOrd="0" presId="urn:microsoft.com/office/officeart/2005/8/layout/venn1"/>
    <dgm:cxn modelId="{FF7E39D7-3B73-4324-AB2D-5EFE9F852E48}" type="presOf" srcId="{2A43AA6D-339C-4475-8613-AF1331F2CC14}" destId="{E32863DE-7BA9-4298-ACCB-CC3610D84EA6}" srcOrd="1" destOrd="0" presId="urn:microsoft.com/office/officeart/2005/8/layout/venn1"/>
    <dgm:cxn modelId="{EF5A3586-2AD3-4162-8A75-ABB1F5356DD1}" type="presOf" srcId="{58B8D7E9-F6DA-4A51-9AC9-6D6B26E45E51}" destId="{2211DB27-7D26-43CF-91CB-8168B1DAF2ED}" srcOrd="1" destOrd="0" presId="urn:microsoft.com/office/officeart/2005/8/layout/venn1"/>
    <dgm:cxn modelId="{230E5263-62FA-418D-91CA-27165EDA086A}" type="presOf" srcId="{71337104-7767-48D3-98BE-93909E1661B4}" destId="{4536248B-D9D3-4C77-84B8-6065086B76C9}" srcOrd="0" destOrd="0" presId="urn:microsoft.com/office/officeart/2005/8/layout/venn1"/>
    <dgm:cxn modelId="{0F737C89-0AC5-4E59-9EE4-A780D55D98D8}" type="presOf" srcId="{58B8D7E9-F6DA-4A51-9AC9-6D6B26E45E51}" destId="{F9B5BF64-7223-4F31-B0C7-9AAAE1C3F163}" srcOrd="0" destOrd="0" presId="urn:microsoft.com/office/officeart/2005/8/layout/venn1"/>
    <dgm:cxn modelId="{DAB84376-FE67-4053-9089-E6FF2E81C60D}" srcId="{71337104-7767-48D3-98BE-93909E1661B4}" destId="{58B8D7E9-F6DA-4A51-9AC9-6D6B26E45E51}" srcOrd="0" destOrd="0" parTransId="{C5288702-E0E1-46A0-B236-8C12DA133E81}" sibTransId="{A7980E0E-882A-4172-B059-030C57BF6A63}"/>
    <dgm:cxn modelId="{C2913CB0-5C56-4B7B-AAD4-98D060E5B33F}" type="presParOf" srcId="{4536248B-D9D3-4C77-84B8-6065086B76C9}" destId="{F9B5BF64-7223-4F31-B0C7-9AAAE1C3F163}" srcOrd="0" destOrd="0" presId="urn:microsoft.com/office/officeart/2005/8/layout/venn1"/>
    <dgm:cxn modelId="{DCAB2317-3614-482F-A2AD-541CEC76AB9C}" type="presParOf" srcId="{4536248B-D9D3-4C77-84B8-6065086B76C9}" destId="{2211DB27-7D26-43CF-91CB-8168B1DAF2ED}" srcOrd="1" destOrd="0" presId="urn:microsoft.com/office/officeart/2005/8/layout/venn1"/>
    <dgm:cxn modelId="{45B23344-73BC-486E-92D0-6F14A447B364}" type="presParOf" srcId="{4536248B-D9D3-4C77-84B8-6065086B76C9}" destId="{655B649B-56B8-44D0-AF4F-F29F6CFEB6E6}" srcOrd="2" destOrd="0" presId="urn:microsoft.com/office/officeart/2005/8/layout/venn1"/>
    <dgm:cxn modelId="{CF6BC0B6-21F9-43FF-893B-B5AC33A0C5C7}" type="presParOf" srcId="{4536248B-D9D3-4C77-84B8-6065086B76C9}" destId="{E32863DE-7BA9-4298-ACCB-CC3610D84EA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F9B5BF64-7223-4F31-B0C7-9AAAE1C3F163}" macro="" textlink="">
      <dsp:nvSpPr>
        <dsp:cNvPr id="0" name=""/>
        <dsp:cNvSpPr/>
      </dsp:nvSpPr>
      <dsp:spPr>
        <a:xfrm>
          <a:off x="894052" y="10237"/>
          <a:ext cx="3743487" cy="3743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High Assurance</a:t>
          </a:r>
          <a:endParaRPr lang="en-US" sz="3600" kern="1200" dirty="0"/>
        </a:p>
      </dsp:txBody>
      <dsp:txXfrm>
        <a:off x="1416791" y="451675"/>
        <a:ext cx="2158406" cy="2860611"/>
      </dsp:txXfrm>
    </dsp:sp>
    <dsp:sp modelId="{655B649B-56B8-44D0-AF4F-F29F6CFEB6E6}" macro="" textlink="">
      <dsp:nvSpPr>
        <dsp:cNvPr id="0" name=""/>
        <dsp:cNvSpPr/>
      </dsp:nvSpPr>
      <dsp:spPr>
        <a:xfrm>
          <a:off x="3592060" y="10237"/>
          <a:ext cx="3743487" cy="3743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Sales Users</a:t>
          </a:r>
          <a:endParaRPr lang="en-US" sz="3600" kern="1200" dirty="0"/>
        </a:p>
      </dsp:txBody>
      <dsp:txXfrm>
        <a:off x="4654401" y="451675"/>
        <a:ext cx="2158406" cy="2860611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DD472914-3D0C-4B19-950C-A080402F027E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52CF67D8-9C7A-4AFD-A008-82F750D2A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7" name="Picture 11" descr="moran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89975"/>
            <a:ext cx="32908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4DD96F90-7B7D-458A-BC95-9B8211AF4E6F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E73F51F1-A151-43B6-B09D-176734865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6087" name="Picture 11" descr="moran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8718550"/>
            <a:ext cx="32908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F51F1-A151-43B6-B09D-176734865D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1B04C-A79F-46ED-BD2A-CEC00376A7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8B379-64B4-421F-80C0-02972B5B6C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300A8-747F-4986-B2F5-0DF0A1C048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81F92E-01E0-49F2-B2E9-DDC07C4592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1DC100-C890-46B5-9B1E-9F274356D8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7B946-0F36-408A-9BFF-E1E2D5FE42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2F314-448E-48A5-A81B-CEFC90D443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B98350-B6E1-49A0-BD08-AFB5B3AA93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340EAD-F963-4CC3-A7CD-B528770F26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 Prep: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 Steps: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B4E1C6-FDD1-46AC-A9BE-8DE81AFA6D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F4D8A9-EB40-479E-B847-E2A26B2BC8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CA5F2-C33A-410C-AB0C-A76C92D6F3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F8EB40-48D0-40EF-9088-8F823D4316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 Prep: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 Steps: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B4E1C6-FDD1-46AC-A9BE-8DE81AFA6D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141AA1-3480-4422-8D8C-396CB1677D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88E07B-C043-4D54-9DF9-30509C62C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88E07B-C043-4D54-9DF9-30509C62C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C21892-9715-45E4-BB4F-BC70C97AC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F9EEE7-F3E2-4F9E-AB9C-81165FC209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84FA6-0FEF-406E-887E-1CB62D6783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5C438-51B0-401E-A2B7-444FDA49D1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6970F-5F12-4067-89EC-82D1C348B1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 Prep: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Configure 2 WS08R2 domain controllers in FFL4, 1 WS08 or better server with RDP enabled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Verify RDP to member server works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Start the PowerShell ISE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Configure ISE to use a legible font (e.g. Lucida Console 16, green text, black background)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Place each command in the demo script on a separate 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 Steps: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Demonstrate that RDP to member server works, close session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Run Enable-</a:t>
            </a:r>
            <a:r>
              <a:rPr lang="en-US" dirty="0" err="1" smtClean="0"/>
              <a:t>OptionalFeature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Delete the member server’s computer object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Demonstrate RDP no longer works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Run Get-</a:t>
            </a:r>
            <a:r>
              <a:rPr lang="en-US" dirty="0" err="1" smtClean="0"/>
              <a:t>ADObject</a:t>
            </a:r>
            <a:r>
              <a:rPr lang="en-US" dirty="0" smtClean="0"/>
              <a:t> | Restore-</a:t>
            </a:r>
            <a:r>
              <a:rPr lang="en-US" dirty="0" err="1" smtClean="0"/>
              <a:t>ADObject</a:t>
            </a: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Demonstrate RDP now works again</a:t>
            </a: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B4E1C6-FDD1-46AC-A9BE-8DE81AFA6D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E43D73-E767-4452-91B1-831D8503BC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27E1DC-64DD-411C-AAF8-66355FCF25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5FE09E-B5FC-4DE1-B5C8-4660053485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4367213" y="4094163"/>
          <a:ext cx="4538662" cy="2132012"/>
        </p:xfrm>
        <a:graphic>
          <a:graphicData uri="http://schemas.openxmlformats.org/presentationml/2006/ole">
            <p:oleObj spid="_x0000_s88066" name="Drawing" r:id="rId3" imgW="1566000" imgH="7452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1"/>
            <a:ext cx="7772400" cy="1371600"/>
          </a:xfrm>
        </p:spPr>
        <p:txBody>
          <a:bodyPr>
            <a:normAutofit/>
          </a:bodyPr>
          <a:lstStyle>
            <a:lvl1pPr algn="r"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9718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4038600" cy="10668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953000" y="228600"/>
            <a:ext cx="3962400" cy="10668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E21FD8-A82A-42C8-A815-C1422E71404F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3536F1-74BB-40B6-8472-72F03B11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92379E-6AF3-4A34-A6C7-3177E05BA452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D95431-DC0A-4694-BCF4-736902F6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548D11-99B8-46B9-B724-51DCE7A1ADAB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E979-D6B2-45E3-BCD2-97C1B9E2B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DBC74E-6E82-4DD4-9404-DF4200765ACF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EC9DB5-78D4-4BC9-AFE6-F7FEEC0D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moran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895600"/>
            <a:ext cx="873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8763000" cy="838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8763000" cy="8382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418A71-2F7E-4109-9E89-B8513A5175B7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F7F7D-9478-427C-A3FD-29CF51507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C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418A71-2F7E-4109-9E89-B8513A5175B7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F7F7D-9478-427C-A3FD-29CF51507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A84558-AC2D-4AE1-BEB8-4C9D3E9DD12A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BA1F63-4D77-447F-8E3E-AE9CBD125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693B28-287E-4599-AFAF-EB17982A2A94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F0EF5D-5E5F-435F-9EBB-B303FDD7E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342808-4A20-4BE4-8B10-DD12229BC831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BA064F-0AEC-45B6-AF8C-9F8278461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F33ABD-3B08-440B-BAF3-BA035AD6ED24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B1DF39-B0F3-48B7-B9FF-85E015C80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44F7E0-24EC-49F2-B281-F76FFE708754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AA2DA0-E101-42CB-A3E7-66FF905F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B2651-52DE-4BEC-934E-4E3D395F6099}" type="datetimeFigureOut">
              <a:rPr lang="en-US"/>
              <a:pPr>
                <a:defRPr/>
              </a:pPr>
              <a:t>4/24/2009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10574B-F5E3-4A97-B5F4-7243608B5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38100">
            <a:solidFill>
              <a:srgbClr val="85A888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85A888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3078" name="Picture 11" descr="moran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6324600"/>
            <a:ext cx="32908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xford oblong.jpg"/>
          <p:cNvPicPr>
            <a:picLocks noChangeAspect="1"/>
          </p:cNvPicPr>
          <p:nvPr userDrawn="1"/>
        </p:nvPicPr>
        <p:blipFill>
          <a:blip r:embed="rId17" cstate="print"/>
          <a:srcRect l="955" t="7692" b="7692"/>
          <a:stretch>
            <a:fillRect/>
          </a:stretch>
        </p:blipFill>
        <p:spPr>
          <a:xfrm>
            <a:off x="218235" y="6293733"/>
            <a:ext cx="3962400" cy="510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ook Antiqu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briandesmond.com" TargetMode="External"/><Relationship Id="rId2" Type="http://schemas.openxmlformats.org/officeDocument/2006/relationships/hyperlink" Target="mailto:brian.desmond@morantechnolog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andesmond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aa772170(VS.85)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msdn2.microsoft.com/en-us/library/aa367008(VS.85)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andesmond.com/ad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reilly.com/catalog/9780596521103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uplaura.com/" TargetMode="External"/><Relationship Id="rId2" Type="http://schemas.openxmlformats.org/officeDocument/2006/relationships/hyperlink" Target="mailto:laura.hunter@oxfordcomputergroup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www.oxfordcomputergroup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morantechnology.com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7772400" cy="1371600"/>
          </a:xfrm>
        </p:spPr>
        <p:txBody>
          <a:bodyPr/>
          <a:lstStyle/>
          <a:p>
            <a:r>
              <a:rPr lang="en-US" dirty="0" smtClean="0"/>
              <a:t>What’s New in Active Directory: Windows Server 2008 R2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Desmond &amp; Laura E. Hunter</a:t>
            </a:r>
          </a:p>
        </p:txBody>
      </p:sp>
      <p:sp>
        <p:nvSpPr>
          <p:cNvPr id="16388" name="Picture Placeholder 3"/>
          <p:cNvSpPr>
            <a:spLocks noGrp="1" noTextEdit="1"/>
          </p:cNvSpPr>
          <p:nvPr>
            <p:ph type="pic" sz="quarter" idx="13"/>
          </p:nvPr>
        </p:nvSpPr>
        <p:spPr/>
      </p:sp>
      <p:sp>
        <p:nvSpPr>
          <p:cNvPr id="16389" name="Picture Placeholder 4"/>
          <p:cNvSpPr>
            <a:spLocks noGrp="1" noTextEdit="1"/>
          </p:cNvSpPr>
          <p:nvPr>
            <p:ph type="pic" sz="quarter" idx="14"/>
          </p:nvPr>
        </p:nvSpPr>
        <p:spPr/>
      </p:sp>
      <p:pic>
        <p:nvPicPr>
          <p:cNvPr id="16394" name="Content Placeholder 3" descr="garbage_emp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6080" y="1524000"/>
            <a:ext cx="1020175" cy="10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5" name="Group 5"/>
          <p:cNvGrpSpPr>
            <a:grpSpLocks/>
          </p:cNvGrpSpPr>
          <p:nvPr/>
        </p:nvGrpSpPr>
        <p:grpSpPr bwMode="auto">
          <a:xfrm>
            <a:off x="-5334000" y="2533116"/>
            <a:ext cx="1316014" cy="1300965"/>
            <a:chOff x="7539239" y="228600"/>
            <a:chExt cx="1376161" cy="1360793"/>
          </a:xfrm>
        </p:grpSpPr>
        <p:pic>
          <p:nvPicPr>
            <p:cNvPr id="16401" name="Picture 16" descr="G:\IconExperience\iconex_ap\128x128\plain\gea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286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4" descr="G:\IconExperience\iconex_ns\128x128\plain\key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460000">
              <a:off x="7539239" y="573393"/>
              <a:ext cx="1016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6" descr="G:\IconExperience\iconex_ap\128x128\plain\refres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05800" y="762000"/>
              <a:ext cx="584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-5224570" y="3824165"/>
            <a:ext cx="1097155" cy="1063910"/>
            <a:chOff x="7737938" y="304800"/>
            <a:chExt cx="1147299" cy="1112837"/>
          </a:xfrm>
        </p:grpSpPr>
        <p:pic>
          <p:nvPicPr>
            <p:cNvPr id="16399" name="Picture 2" descr="G:\IconExperience\iconex_ns\128x128\plain\server_from_client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7772400" y="304800"/>
              <a:ext cx="1112837" cy="111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4" descr="G:\IconExperience\iconex_ns\128x128\plain\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7938" y="338825"/>
              <a:ext cx="655064" cy="65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8" name="Picture 2" descr="G:\IconExperience\iconex_sd\128x128\plain\console_netwo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755282" y="3810000"/>
            <a:ext cx="1093044" cy="10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1" name="Group 17"/>
          <p:cNvGrpSpPr>
            <a:grpSpLocks/>
          </p:cNvGrpSpPr>
          <p:nvPr/>
        </p:nvGrpSpPr>
        <p:grpSpPr bwMode="auto">
          <a:xfrm>
            <a:off x="-3798888" y="4923091"/>
            <a:ext cx="1219200" cy="1219200"/>
            <a:chOff x="3748088" y="2605088"/>
            <a:chExt cx="1646237" cy="1646237"/>
          </a:xfrm>
        </p:grpSpPr>
        <p:pic>
          <p:nvPicPr>
            <p:cNvPr id="16392" name="Picture 2" descr="G:\IconExperience\iconex_ap\128x128\plain\window_sideb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4808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3" descr="G:\IconExperience\iconex_bd\128x128\plain\address_book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06127" y="3071052"/>
              <a:ext cx="9747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" descr="G:\IconExperience\iconex_ns\128x128\plain\id_card_o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313363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wardr\Desktop\WS08-R2_h_rg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80950"/>
            <a:ext cx="5997346" cy="83900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93556" y="373380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Friday, April 24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, 2009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Account Issues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Service Accounts are a perennial security problem</a:t>
            </a:r>
          </a:p>
          <a:p>
            <a:r>
              <a:rPr lang="en-US" dirty="0" smtClean="0"/>
              <a:t>Passwords are set once and never rotated</a:t>
            </a:r>
          </a:p>
          <a:p>
            <a:r>
              <a:rPr lang="en-US" dirty="0" smtClean="0"/>
              <a:t>IT personnel turn over and take passwords with them</a:t>
            </a:r>
          </a:p>
          <a:p>
            <a:r>
              <a:rPr lang="en-US" dirty="0" smtClean="0"/>
              <a:t>Service accounts have an infinite lifetime</a:t>
            </a:r>
          </a:p>
          <a:p>
            <a:r>
              <a:rPr lang="en-US" dirty="0" smtClean="0"/>
              <a:t>Service Accounts often have elevated rights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539038" y="228600"/>
            <a:ext cx="1376362" cy="1360488"/>
            <a:chOff x="7539239" y="228600"/>
            <a:chExt cx="1376161" cy="1360793"/>
          </a:xfrm>
        </p:grpSpPr>
        <p:pic>
          <p:nvPicPr>
            <p:cNvPr id="25605" name="Picture 5" descr="G:\IconExperience\iconex_ap\128x128\plain\ge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86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4" descr="G:\IconExperience\iconex_ns\128x128\plain\key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460000">
              <a:off x="7539239" y="573393"/>
              <a:ext cx="1016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6" descr="G:\IconExperience\iconex_ap\128x128\plain\refres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05800" y="762000"/>
              <a:ext cx="584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Managed Service Accounts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Managed Service Accounts solve these issues</a:t>
            </a:r>
          </a:p>
          <a:p>
            <a:pPr lvl="1"/>
            <a:r>
              <a:rPr lang="en-US" dirty="0" smtClean="0"/>
              <a:t>New feature in Windows 7/Windows Server 2008 R2</a:t>
            </a:r>
          </a:p>
          <a:p>
            <a:r>
              <a:rPr lang="en-US" dirty="0" smtClean="0"/>
              <a:t>Passwords &amp; SPNs managed automatically by the system</a:t>
            </a:r>
          </a:p>
          <a:p>
            <a:r>
              <a:rPr lang="en-US" dirty="0" smtClean="0"/>
              <a:t>Supported by Service Control Manager and IIS 7.5 Application Pools</a:t>
            </a:r>
          </a:p>
        </p:txBody>
      </p: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7539038" y="228600"/>
            <a:ext cx="1376362" cy="1360488"/>
            <a:chOff x="7539239" y="228600"/>
            <a:chExt cx="1376161" cy="1360793"/>
          </a:xfrm>
        </p:grpSpPr>
        <p:pic>
          <p:nvPicPr>
            <p:cNvPr id="26629" name="Picture 5" descr="G:\IconExperience\iconex_ap\128x128\plain\ge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86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 descr="G:\IconExperience\iconex_ns\128x128\plain\key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460000">
              <a:off x="7539239" y="573393"/>
              <a:ext cx="1016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6" descr="G:\IconExperience\iconex_ap\128x128\plain\refres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05800" y="762000"/>
              <a:ext cx="584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</a:p>
          <a:p>
            <a:r>
              <a:rPr lang="en-US" dirty="0" smtClean="0"/>
              <a:t>Managed Service Accounts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Offline Domain Join</a:t>
            </a:r>
          </a:p>
          <a:p>
            <a:r>
              <a:rPr lang="en-US" dirty="0" smtClean="0"/>
              <a:t>Authentication Mechanism Assurance</a:t>
            </a:r>
          </a:p>
          <a:p>
            <a:r>
              <a:rPr lang="en-US" dirty="0" smtClean="0"/>
              <a:t>Active Directory PowerShell</a:t>
            </a:r>
          </a:p>
          <a:p>
            <a:r>
              <a:rPr lang="en-US" dirty="0" smtClean="0"/>
              <a:t>Active Directory Administrative Center</a:t>
            </a:r>
          </a:p>
        </p:txBody>
      </p:sp>
      <p:pic>
        <p:nvPicPr>
          <p:cNvPr id="27652" name="Picture 3" descr="G:\IconExperience\iconex_ap\128x128\plain\sign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Offline Domain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Problem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Domain join requires network connectivity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Domain join requires a reboot to complete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Solution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Offline domain join enables pre-provisioning of computer accounts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Computer account info is injected into machine while it is offline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Machine processes injected data at boot and becomes a full domain member without reboot</a:t>
            </a:r>
            <a:endParaRPr lang="en-US" dirty="0"/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7737475" y="304800"/>
            <a:ext cx="1147763" cy="1112838"/>
            <a:chOff x="7737938" y="304800"/>
            <a:chExt cx="1147299" cy="1112837"/>
          </a:xfrm>
        </p:grpSpPr>
        <p:pic>
          <p:nvPicPr>
            <p:cNvPr id="28678" name="Picture 2" descr="G:\IconExperience\iconex_ns\128x128\plain\server_from_client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7772400" y="304800"/>
              <a:ext cx="1112837" cy="111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4" descr="G:\IconExperience\iconex_ns\128x128\plain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37938" y="338825"/>
              <a:ext cx="655064" cy="65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0" y="-762000"/>
            <a:ext cx="6386512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I think a flowchart slide would be advantageous to this topic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Offline Domain Join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Authentication Mechanism Assurance</a:t>
            </a:r>
          </a:p>
          <a:p>
            <a:r>
              <a:rPr lang="en-US" dirty="0" smtClean="0"/>
              <a:t>Active Directory PowerShell</a:t>
            </a:r>
          </a:p>
          <a:p>
            <a:r>
              <a:rPr lang="en-US" dirty="0" smtClean="0"/>
              <a:t>Active Directory Administrative Center</a:t>
            </a:r>
          </a:p>
        </p:txBody>
      </p:sp>
      <p:pic>
        <p:nvPicPr>
          <p:cNvPr id="29700" name="Picture 3" descr="G:\IconExperience\iconex_ap\128x128\plain\sign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Mechanism Assurance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Feature enables securing resources based on authentication mechanism</a:t>
            </a:r>
          </a:p>
          <a:p>
            <a:pPr lvl="1"/>
            <a:r>
              <a:rPr lang="en-US" smtClean="0"/>
              <a:t>Requiring smartcard logon</a:t>
            </a:r>
          </a:p>
          <a:p>
            <a:pPr lvl="1"/>
            <a:r>
              <a:rPr lang="en-US" smtClean="0"/>
              <a:t>Requiring high encryption certificates</a:t>
            </a:r>
          </a:p>
          <a:p>
            <a:r>
              <a:rPr lang="en-US" smtClean="0"/>
              <a:t>Mapping occurs in AD</a:t>
            </a:r>
          </a:p>
          <a:p>
            <a:pPr lvl="1"/>
            <a:r>
              <a:rPr lang="en-US" smtClean="0"/>
              <a:t>Certificate OID is mapped to a SID</a:t>
            </a:r>
          </a:p>
          <a:p>
            <a:pPr lvl="1"/>
            <a:r>
              <a:rPr lang="en-US" smtClean="0"/>
              <a:t>SID is injected into user’s token at logon</a:t>
            </a:r>
          </a:p>
        </p:txBody>
      </p:sp>
      <p:pic>
        <p:nvPicPr>
          <p:cNvPr id="5" name="Picture 2" descr="G:\IconExperience\iconex_ns\128x128\plain\id_card_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0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Mechanism Assurance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Assurance requires “compound” ACLs to be useful</a:t>
            </a:r>
          </a:p>
          <a:p>
            <a:r>
              <a:rPr lang="en-US" dirty="0" smtClean="0"/>
              <a:t>Need to allow for </a:t>
            </a:r>
          </a:p>
          <a:p>
            <a:pPr lvl="2"/>
            <a:r>
              <a:rPr lang="en-US" dirty="0" smtClean="0"/>
              <a:t>ALLOW “Brian Desmond” </a:t>
            </a:r>
          </a:p>
          <a:p>
            <a:pPr lvl="1"/>
            <a:r>
              <a:rPr lang="en-US" dirty="0" smtClean="0"/>
              <a:t>AND </a:t>
            </a:r>
          </a:p>
          <a:p>
            <a:pPr lvl="2"/>
            <a:r>
              <a:rPr lang="en-US" dirty="0" smtClean="0"/>
              <a:t>REQUIRE High </a:t>
            </a:r>
            <a:r>
              <a:rPr lang="en-US" dirty="0" smtClean="0"/>
              <a:t>Assurance Certificate</a:t>
            </a:r>
            <a:endParaRPr lang="en-US" dirty="0" smtClean="0"/>
          </a:p>
          <a:p>
            <a:r>
              <a:rPr lang="en-US" dirty="0" smtClean="0"/>
              <a:t>Use tool like Active Directory Federation Services to implement this</a:t>
            </a:r>
          </a:p>
          <a:p>
            <a:endParaRPr lang="en-US" dirty="0" smtClean="0"/>
          </a:p>
        </p:txBody>
      </p:sp>
      <p:pic>
        <p:nvPicPr>
          <p:cNvPr id="6" name="Picture 2" descr="G:\IconExperience\iconex_ns\128x128\plain\id_card_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0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Mechanism Assurance</a:t>
            </a:r>
            <a:endParaRPr lang="en-US" dirty="0"/>
          </a:p>
        </p:txBody>
      </p:sp>
      <p:pic>
        <p:nvPicPr>
          <p:cNvPr id="4" name="Picture 2" descr="G:\IconExperience\iconex_ns\128x128\plain\id_card_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60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57200" y="23622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want users who meet both criteria</a:t>
            </a:r>
            <a:endParaRPr lang="en-US" dirty="0"/>
          </a:p>
        </p:txBody>
      </p:sp>
      <p:cxnSp>
        <p:nvCxnSpPr>
          <p:cNvPr id="10" name="Curved Connector 9"/>
          <p:cNvCxnSpPr>
            <a:stCxn id="8" idx="1"/>
          </p:cNvCxnSpPr>
          <p:nvPr/>
        </p:nvCxnSpPr>
        <p:spPr>
          <a:xfrm rot="10800000" flipV="1">
            <a:off x="4572000" y="2075766"/>
            <a:ext cx="1752600" cy="896034"/>
          </a:xfrm>
          <a:prstGeom prst="curvedConnector3">
            <a:avLst>
              <a:gd name="adj1" fmla="val 10149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Offline Domain Join</a:t>
            </a:r>
          </a:p>
          <a:p>
            <a:r>
              <a:rPr lang="en-US" dirty="0" smtClean="0"/>
              <a:t>Authentication Assurance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Active Directory PowerShell</a:t>
            </a:r>
          </a:p>
          <a:p>
            <a:r>
              <a:rPr lang="en-US" dirty="0" smtClean="0"/>
              <a:t>Active Directory Administrative Center</a:t>
            </a:r>
          </a:p>
        </p:txBody>
      </p:sp>
      <p:pic>
        <p:nvPicPr>
          <p:cNvPr id="32772" name="Picture 3" descr="G:\IconExperience\iconex_ap\128x128\plain\sign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 PowerShell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Replaces numerous disjointed administrative tools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 point of entry for administrative tasks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End-to-End manageability with other roles such as Exchange, Group Policy, etc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Communicates with AD via a Web Service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Web service will be made available for pre Windows Server 2008 R2 domain controllers</a:t>
            </a:r>
            <a:endParaRPr lang="en-US" dirty="0"/>
          </a:p>
        </p:txBody>
      </p:sp>
      <p:pic>
        <p:nvPicPr>
          <p:cNvPr id="33796" name="Picture 2" descr="G:\IconExperience\iconex_sd\128x128\plain\console_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74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Brian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 based</a:t>
            </a:r>
          </a:p>
          <a:p>
            <a:r>
              <a:rPr lang="en-US" dirty="0" smtClean="0"/>
              <a:t>Active Directory &amp; Exchange consultant</a:t>
            </a:r>
          </a:p>
          <a:p>
            <a:pPr lvl="1"/>
            <a:r>
              <a:rPr lang="en-US" dirty="0" smtClean="0"/>
              <a:t>Moran Technology Consulting</a:t>
            </a:r>
          </a:p>
          <a:p>
            <a:r>
              <a:rPr lang="en-US" dirty="0" smtClean="0"/>
              <a:t>MS MVP for Active Directory since 2003</a:t>
            </a:r>
          </a:p>
          <a:p>
            <a:r>
              <a:rPr lang="en-US" dirty="0" smtClean="0"/>
              <a:t>Author of Active Directory, 4</a:t>
            </a:r>
            <a:r>
              <a:rPr lang="en-US" baseline="30000" dirty="0" smtClean="0"/>
              <a:t>th</a:t>
            </a:r>
            <a:r>
              <a:rPr lang="en-US" dirty="0" smtClean="0"/>
              <a:t> Ed from O’Reilly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62000" y="5029200"/>
            <a:ext cx="501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e-mail: </a:t>
            </a:r>
            <a:r>
              <a:rPr lang="en-US">
                <a:latin typeface="Book Antiqua" pitchFamily="18" charset="0"/>
                <a:hlinkClick r:id="rId2"/>
              </a:rPr>
              <a:t>brian.desmond@morantechnology.com</a:t>
            </a:r>
            <a:r>
              <a:rPr lang="en-US">
                <a:latin typeface="Book Antiqua" pitchFamily="18" charset="0"/>
              </a:rPr>
              <a:t> </a:t>
            </a:r>
          </a:p>
          <a:p>
            <a:r>
              <a:rPr lang="en-US">
                <a:latin typeface="Book Antiqua" pitchFamily="18" charset="0"/>
              </a:rPr>
              <a:t>e-mail: </a:t>
            </a:r>
            <a:r>
              <a:rPr lang="en-US">
                <a:latin typeface="Book Antiqua" pitchFamily="18" charset="0"/>
                <a:hlinkClick r:id="rId3"/>
              </a:rPr>
              <a:t>brian@briandesmond.com</a:t>
            </a:r>
            <a:r>
              <a:rPr lang="en-US">
                <a:latin typeface="Book Antiqua" pitchFamily="18" charset="0"/>
              </a:rPr>
              <a:t> </a:t>
            </a:r>
          </a:p>
          <a:p>
            <a:endParaRPr lang="en-US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website &amp; blog: </a:t>
            </a:r>
            <a:r>
              <a:rPr lang="en-US">
                <a:latin typeface="Book Antiqua" pitchFamily="18" charset="0"/>
                <a:hlinkClick r:id="rId4"/>
              </a:rPr>
              <a:t>www.briandesmond.com</a:t>
            </a:r>
            <a:r>
              <a:rPr lang="en-US"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PowerShell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Consistent vocabulary and syntax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Verbs:  </a:t>
            </a:r>
            <a:r>
              <a:rPr lang="en-US" dirty="0" smtClean="0">
                <a:latin typeface="Lucida Console" pitchFamily="49" charset="0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New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Get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Set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Remove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Clear</a:t>
            </a:r>
            <a:r>
              <a:rPr lang="en-US" dirty="0" smtClean="0"/>
              <a:t>…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Nouns:  </a:t>
            </a:r>
            <a:r>
              <a:rPr lang="en-US" dirty="0" smtClean="0">
                <a:latin typeface="Lucida Console" pitchFamily="49" charset="0"/>
              </a:rPr>
              <a:t>ADObject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ADUser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ADComputer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ADDomain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ADForest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ADGroup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ADAccount</a:t>
            </a:r>
            <a:r>
              <a:rPr lang="en-US" dirty="0" smtClean="0"/>
              <a:t>, </a:t>
            </a:r>
            <a:r>
              <a:rPr lang="en-US" dirty="0" smtClean="0">
                <a:latin typeface="Lucida Console" pitchFamily="49" charset="0"/>
              </a:rPr>
              <a:t>ADDomainController</a:t>
            </a:r>
            <a:r>
              <a:rPr lang="en-US" dirty="0" smtClean="0"/>
              <a:t>, etc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Easily discovered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No need to find, install, or learn other tools, utilities or commands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Flexible output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Output from one cmdlet easily consumed by another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PowerShell Providers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Brings file system like navigation to Active Directory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20" name="Picture 2" descr="G:\IconExperience\iconex_sd\128x128\plain\console_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74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22250" y="1376363"/>
            <a:ext cx="8667750" cy="21939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22250" y="3713163"/>
            <a:ext cx="8693150" cy="3044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0" y="5562600"/>
            <a:ext cx="47244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LDAP</a:t>
            </a:r>
            <a:endParaRPr lang="en-US" sz="1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5189538" y="4495800"/>
            <a:ext cx="3308350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 Web Services</a:t>
            </a:r>
            <a:endParaRPr lang="en-US" sz="14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5189538" y="5029200"/>
            <a:ext cx="3308350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S.DS.P / S.DS.AM / S.DS.AD</a:t>
            </a:r>
            <a:endParaRPr lang="en-US" sz="1400" baseline="-25000" dirty="0"/>
          </a:p>
        </p:txBody>
      </p:sp>
      <p:cxnSp>
        <p:nvCxnSpPr>
          <p:cNvPr id="53" name="Elbow Connector 52"/>
          <p:cNvCxnSpPr>
            <a:stCxn id="13" idx="1"/>
            <a:endCxn id="104" idx="0"/>
          </p:cNvCxnSpPr>
          <p:nvPr/>
        </p:nvCxnSpPr>
        <p:spPr>
          <a:xfrm rot="10800000" flipV="1">
            <a:off x="1957388" y="5219700"/>
            <a:ext cx="3232150" cy="34290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60975" y="2139950"/>
            <a:ext cx="3308350" cy="457200"/>
            <a:chOff x="5261225" y="1863408"/>
            <a:chExt cx="3308398" cy="457200"/>
          </a:xfrm>
        </p:grpSpPr>
        <p:sp>
          <p:nvSpPr>
            <p:cNvPr id="7" name="Rectangle 6"/>
            <p:cNvSpPr/>
            <p:nvPr/>
          </p:nvSpPr>
          <p:spPr>
            <a:xfrm>
              <a:off x="5261225" y="1863408"/>
              <a:ext cx="1600223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AD PowerShell</a:t>
              </a:r>
              <a:endParaRPr lang="en-US" sz="1400" baseline="-25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69400" y="1863408"/>
              <a:ext cx="1600223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MUX</a:t>
              </a:r>
              <a:endParaRPr lang="en-US" sz="1400" baseline="-25000" dirty="0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5114925" y="2660650"/>
            <a:ext cx="3546475" cy="525463"/>
            <a:chOff x="5114773" y="2413332"/>
            <a:chExt cx="3546148" cy="525398"/>
          </a:xfrm>
        </p:grpSpPr>
        <p:sp>
          <p:nvSpPr>
            <p:cNvPr id="8" name="Rectangle 7"/>
            <p:cNvSpPr/>
            <p:nvPr/>
          </p:nvSpPr>
          <p:spPr>
            <a:xfrm>
              <a:off x="5260810" y="2481587"/>
              <a:ext cx="1600052" cy="4571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WCF</a:t>
              </a:r>
              <a:endParaRPr lang="en-US" sz="1400" baseline="-25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5114773" y="2414920"/>
              <a:ext cx="447634" cy="23809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</a:rPr>
                <a:t>.NET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68802" y="2479999"/>
              <a:ext cx="1600052" cy="4571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WPF</a:t>
              </a:r>
              <a:endParaRPr lang="en-US" sz="1400" baseline="-25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213287" y="2413332"/>
              <a:ext cx="447634" cy="23809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2"/>
                  </a:solidFill>
                </a:rPr>
                <a:t>.</a:t>
              </a:r>
              <a:r>
                <a:rPr lang="en-US" sz="1000" b="1" dirty="0">
                  <a:solidFill>
                    <a:sysClr val="windowText" lastClr="000000"/>
                  </a:solidFill>
                </a:rPr>
                <a:t>NET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5060950" y="4964113"/>
            <a:ext cx="381000" cy="2381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ysClr val="windowText" lastClr="000000"/>
                </a:solidFill>
              </a:rPr>
              <a:t>.NET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2106613" y="2895600"/>
            <a:ext cx="5332412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283199" y="358578"/>
            <a:ext cx="347697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Windows Server 2008 R2</a:t>
            </a:r>
          </a:p>
        </p:txBody>
      </p:sp>
      <p:sp>
        <p:nvSpPr>
          <p:cNvPr id="93" name="Right Arrow 92"/>
          <p:cNvSpPr/>
          <p:nvPr/>
        </p:nvSpPr>
        <p:spPr>
          <a:xfrm rot="5400000">
            <a:off x="5843588" y="3362325"/>
            <a:ext cx="552450" cy="4953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73"/>
          <p:cNvGrpSpPr/>
          <p:nvPr/>
        </p:nvGrpSpPr>
        <p:grpSpPr>
          <a:xfrm>
            <a:off x="5190148" y="3876764"/>
            <a:ext cx="3496652" cy="466636"/>
            <a:chOff x="5867400" y="3876764"/>
            <a:chExt cx="2819400" cy="466636"/>
          </a:xfrm>
          <a:solidFill>
            <a:schemeClr val="accent4"/>
          </a:solidFill>
        </p:grpSpPr>
        <p:sp>
          <p:nvSpPr>
            <p:cNvPr id="97" name="Rectangle 96"/>
            <p:cNvSpPr/>
            <p:nvPr/>
          </p:nvSpPr>
          <p:spPr>
            <a:xfrm>
              <a:off x="5867400" y="3962400"/>
              <a:ext cx="2667000" cy="381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WCF</a:t>
              </a:r>
              <a:endParaRPr lang="en-US" sz="1400" baseline="-250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8305800" y="3876764"/>
              <a:ext cx="381000" cy="23803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ysClr val="windowText" lastClr="000000"/>
                  </a:solidFill>
                </a:rPr>
                <a:t>.</a:t>
              </a:r>
              <a:r>
                <a:rPr lang="en-US" sz="1000" b="1" dirty="0">
                  <a:solidFill>
                    <a:sysClr val="windowText" lastClr="000000"/>
                  </a:solidFill>
                </a:rPr>
                <a:t>NET</a:t>
              </a:r>
              <a:endParaRPr lang="en-US" sz="105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2592388" y="363538"/>
            <a:ext cx="3430587" cy="4279900"/>
            <a:chOff x="2682253" y="233229"/>
            <a:chExt cx="3431396" cy="4429860"/>
          </a:xfrm>
        </p:grpSpPr>
        <p:sp>
          <p:nvSpPr>
            <p:cNvPr id="89" name="Rectangle 88"/>
            <p:cNvSpPr/>
            <p:nvPr/>
          </p:nvSpPr>
          <p:spPr>
            <a:xfrm>
              <a:off x="2820802" y="233229"/>
              <a:ext cx="3292847" cy="414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</a:rPr>
                <a:t>Windows Server 2008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98132" y="1463928"/>
              <a:ext cx="2170624" cy="47321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ADUC/ADSS/ADDT</a:t>
              </a:r>
              <a:endParaRPr lang="en-US" sz="1400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8828" y="1465571"/>
              <a:ext cx="936846" cy="47321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WSH</a:t>
              </a:r>
              <a:endPara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1">
              <a:hlinkClick r:id="rId3"/>
            </p:cNvPr>
            <p:cNvSpPr/>
            <p:nvPr/>
          </p:nvSpPr>
          <p:spPr>
            <a:xfrm>
              <a:off x="4062115" y="2081742"/>
              <a:ext cx="1943558" cy="47321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ADSI</a:t>
              </a:r>
              <a:endParaRPr lang="en-US" sz="1400" baseline="-25000" dirty="0"/>
            </a:p>
          </p:txBody>
        </p:sp>
        <p:sp>
          <p:nvSpPr>
            <p:cNvPr id="23" name="Rectangle 22">
              <a:hlinkClick r:id="rId4"/>
            </p:cNvPr>
            <p:cNvSpPr/>
            <p:nvPr/>
          </p:nvSpPr>
          <p:spPr>
            <a:xfrm>
              <a:off x="4816356" y="2686411"/>
              <a:ext cx="1189317" cy="4567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LDAP</a:t>
              </a:r>
              <a:endParaRPr lang="en-US" sz="1400" baseline="-25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98132" y="2070241"/>
              <a:ext cx="1119451" cy="47321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MMC</a:t>
              </a:r>
              <a:endParaRPr lang="en-US" sz="1400" baseline="-25000" dirty="0"/>
            </a:p>
          </p:txBody>
        </p:sp>
        <p:sp>
          <p:nvSpPr>
            <p:cNvPr id="59" name="Right Arrow 58"/>
            <p:cNvSpPr/>
            <p:nvPr/>
          </p:nvSpPr>
          <p:spPr>
            <a:xfrm rot="5400000">
              <a:off x="4386138" y="3416703"/>
              <a:ext cx="1363792" cy="1128979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06648" y="2824434"/>
              <a:ext cx="514471" cy="1544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…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682253" y="1431065"/>
              <a:ext cx="381090" cy="238253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GUI</a:t>
              </a:r>
            </a:p>
          </p:txBody>
        </p:sp>
        <p:grpSp>
          <p:nvGrpSpPr>
            <p:cNvPr id="35884" name="Group 95"/>
            <p:cNvGrpSpPr>
              <a:grpSpLocks/>
            </p:cNvGrpSpPr>
            <p:nvPr/>
          </p:nvGrpSpPr>
          <p:grpSpPr bwMode="auto">
            <a:xfrm>
              <a:off x="2698924" y="2685891"/>
              <a:ext cx="2021237" cy="457200"/>
              <a:chOff x="902579" y="2642758"/>
              <a:chExt cx="2021237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01787" y="2643279"/>
                <a:ext cx="2013425" cy="45678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DS RPC-Based Protocols</a:t>
                </a:r>
                <a:endParaRPr lang="en-US" sz="1200" baseline="-250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987893" y="2881532"/>
                <a:ext cx="516059" cy="15445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…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76597" y="2924253"/>
                <a:ext cx="514471" cy="15445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DSR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66889" y="2924253"/>
                <a:ext cx="514471" cy="15445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SAM</a:t>
                </a:r>
              </a:p>
            </p:txBody>
          </p:sp>
          <p:grpSp>
            <p:nvGrpSpPr>
              <p:cNvPr id="35890" name="Group 86"/>
              <p:cNvGrpSpPr>
                <a:grpSpLocks/>
              </p:cNvGrpSpPr>
              <p:nvPr/>
            </p:nvGrpSpPr>
            <p:grpSpPr bwMode="auto">
              <a:xfrm>
                <a:off x="902579" y="2886251"/>
                <a:ext cx="2021237" cy="170605"/>
                <a:chOff x="902579" y="2886251"/>
                <a:chExt cx="2021237" cy="170605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01787" y="2886461"/>
                  <a:ext cx="2021364" cy="164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1412322" y="2986720"/>
                  <a:ext cx="139665" cy="158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1931557" y="2985076"/>
                  <a:ext cx="139666" cy="1587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2390453" y="2985076"/>
                  <a:ext cx="139666" cy="158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Oval 60"/>
            <p:cNvSpPr/>
            <p:nvPr/>
          </p:nvSpPr>
          <p:spPr>
            <a:xfrm>
              <a:off x="5710329" y="1447496"/>
              <a:ext cx="381090" cy="23661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CLI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928688" y="6180138"/>
            <a:ext cx="7642225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 Core </a:t>
            </a:r>
            <a:endParaRPr lang="en-US" sz="1400" baseline="-25000" dirty="0"/>
          </a:p>
        </p:txBody>
      </p:sp>
      <p:grpSp>
        <p:nvGrpSpPr>
          <p:cNvPr id="35860" name="Group 95"/>
          <p:cNvGrpSpPr>
            <a:grpSpLocks/>
          </p:cNvGrpSpPr>
          <p:nvPr/>
        </p:nvGrpSpPr>
        <p:grpSpPr bwMode="auto">
          <a:xfrm>
            <a:off x="942975" y="5562600"/>
            <a:ext cx="2020888" cy="457200"/>
            <a:chOff x="942853" y="5562600"/>
            <a:chExt cx="2021237" cy="457200"/>
          </a:xfrm>
        </p:grpSpPr>
        <p:sp>
          <p:nvSpPr>
            <p:cNvPr id="104" name="Rectangle 103"/>
            <p:cNvSpPr/>
            <p:nvPr/>
          </p:nvSpPr>
          <p:spPr>
            <a:xfrm>
              <a:off x="950792" y="5562600"/>
              <a:ext cx="2013298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DS RPC-Based Protocols</a:t>
              </a:r>
              <a:endParaRPr lang="en-US" sz="1200" baseline="-25000" dirty="0"/>
            </a:p>
          </p:txBody>
        </p:sp>
        <p:grpSp>
          <p:nvGrpSpPr>
            <p:cNvPr id="35866" name="Group 86"/>
            <p:cNvGrpSpPr>
              <a:grpSpLocks/>
            </p:cNvGrpSpPr>
            <p:nvPr/>
          </p:nvGrpSpPr>
          <p:grpSpPr bwMode="auto">
            <a:xfrm>
              <a:off x="942853" y="5788549"/>
              <a:ext cx="2021237" cy="204673"/>
              <a:chOff x="942853" y="5788549"/>
              <a:chExt cx="2021237" cy="204673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2116219" y="5788025"/>
                <a:ext cx="420760" cy="1476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…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573200" y="5829300"/>
                <a:ext cx="516026" cy="155575"/>
              </a:xfrm>
              <a:prstGeom prst="rect">
                <a:avLst/>
              </a:prstGeom>
              <a:noFill/>
              <a:ln w="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DSR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063524" y="5837238"/>
                <a:ext cx="514439" cy="155575"/>
              </a:xfrm>
              <a:prstGeom prst="rect">
                <a:avLst/>
              </a:prstGeom>
              <a:noFill/>
              <a:ln w="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SAM</a:t>
                </a:r>
              </a:p>
            </p:txBody>
          </p:sp>
          <p:grpSp>
            <p:nvGrpSpPr>
              <p:cNvPr id="35870" name="Group 86"/>
              <p:cNvGrpSpPr>
                <a:grpSpLocks/>
              </p:cNvGrpSpPr>
              <p:nvPr/>
            </p:nvGrpSpPr>
            <p:grpSpPr bwMode="auto">
              <a:xfrm>
                <a:off x="942853" y="5801885"/>
                <a:ext cx="2021237" cy="173432"/>
                <a:chOff x="902579" y="2747108"/>
                <a:chExt cx="2021237" cy="173432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902579" y="2745948"/>
                  <a:ext cx="2021237" cy="158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>
                  <a:off x="1468633" y="2849929"/>
                  <a:ext cx="139700" cy="158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5400000">
                  <a:off x="1988629" y="2847548"/>
                  <a:ext cx="141288" cy="158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2447496" y="2847548"/>
                  <a:ext cx="141288" cy="1587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5257800" y="1470025"/>
            <a:ext cx="3332163" cy="525463"/>
            <a:chOff x="5229428" y="1469666"/>
            <a:chExt cx="3332245" cy="526195"/>
          </a:xfrm>
        </p:grpSpPr>
        <p:sp>
          <p:nvSpPr>
            <p:cNvPr id="4" name="Rectangle 3"/>
            <p:cNvSpPr/>
            <p:nvPr/>
          </p:nvSpPr>
          <p:spPr>
            <a:xfrm>
              <a:off x="6358169" y="1538024"/>
              <a:ext cx="2203504" cy="45783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AD Admin Center</a:t>
              </a:r>
              <a:endParaRPr lang="en-US" sz="1400" baseline="-25000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8193364" y="1469666"/>
              <a:ext cx="366721" cy="23845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GUI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29428" y="1538024"/>
              <a:ext cx="1009675" cy="45783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BPA</a:t>
              </a:r>
              <a:endParaRPr lang="en-US" sz="1400" baseline="-25000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4267200"/>
            <a:ext cx="292171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447800"/>
            <a:ext cx="33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0185E-6 L -0.179 4.00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Powershell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G:\IconExperience\iconex_sd\128x128\plain\console_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74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Offline Domain Join</a:t>
            </a:r>
          </a:p>
          <a:p>
            <a:r>
              <a:rPr lang="en-US" dirty="0" smtClean="0"/>
              <a:t>Authentication Mechanism Assurance</a:t>
            </a:r>
          </a:p>
          <a:p>
            <a:r>
              <a:rPr lang="en-US" dirty="0" smtClean="0"/>
              <a:t>Active Directory PowerShell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Active Directory Administrative Center</a:t>
            </a:r>
          </a:p>
        </p:txBody>
      </p:sp>
      <p:pic>
        <p:nvPicPr>
          <p:cNvPr id="36868" name="Picture 3" descr="G:\IconExperience\iconex_ap\128x128\plain\sign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 Administrative Center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New Active Directory UI written from the ground up</a:t>
            </a:r>
          </a:p>
          <a:p>
            <a:pPr lvl="1"/>
            <a:r>
              <a:rPr lang="en-US" dirty="0" smtClean="0"/>
              <a:t>Task based interface</a:t>
            </a:r>
          </a:p>
          <a:p>
            <a:pPr lvl="1"/>
            <a:r>
              <a:rPr lang="en-US" dirty="0" smtClean="0"/>
              <a:t>Interface designed with progressive disclosure in mind</a:t>
            </a:r>
          </a:p>
          <a:p>
            <a:r>
              <a:rPr lang="en-US" dirty="0" smtClean="0"/>
              <a:t>All UI tasks are frontends to AD PowerShell</a:t>
            </a:r>
          </a:p>
          <a:p>
            <a:r>
              <a:rPr lang="en-US" dirty="0" smtClean="0"/>
              <a:t>Interface supports multiple domains, forests</a:t>
            </a:r>
          </a:p>
          <a:p>
            <a:endParaRPr lang="en-US" dirty="0" smtClean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7543800" y="182563"/>
            <a:ext cx="1265238" cy="1265237"/>
            <a:chOff x="3748088" y="2605088"/>
            <a:chExt cx="1646237" cy="1646237"/>
          </a:xfrm>
        </p:grpSpPr>
        <p:pic>
          <p:nvPicPr>
            <p:cNvPr id="37893" name="Picture 2" descr="G:\IconExperience\iconex_ap\128x128\plain\window_sideb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808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3" descr="G:\IconExperience\iconex_bd\128x128\plain\address_book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6127" y="3071052"/>
              <a:ext cx="9747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ADAC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543800" y="76200"/>
            <a:ext cx="1417638" cy="1417638"/>
            <a:chOff x="3748088" y="2605088"/>
            <a:chExt cx="1646237" cy="1646237"/>
          </a:xfrm>
        </p:grpSpPr>
        <p:pic>
          <p:nvPicPr>
            <p:cNvPr id="7" name="Picture 2" descr="G:\IconExperience\iconex_ap\128x128\plain\window_sideb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808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G:\IconExperience\iconex_bd\128x128\plain\address_book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6127" y="3071052"/>
              <a:ext cx="9747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Practices Analyzer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based Active Directory Health Check</a:t>
            </a:r>
          </a:p>
          <a:p>
            <a:pPr lvl="1"/>
            <a:r>
              <a:rPr lang="en-US" dirty="0" smtClean="0"/>
              <a:t>Detect common </a:t>
            </a:r>
            <a:r>
              <a:rPr lang="en-US" dirty="0" err="1" smtClean="0"/>
              <a:t>misconfigurations</a:t>
            </a:r>
            <a:endParaRPr lang="en-US" dirty="0" smtClean="0"/>
          </a:p>
          <a:p>
            <a:pPr lvl="1"/>
            <a:r>
              <a:rPr lang="en-US" dirty="0" smtClean="0"/>
              <a:t>Prevent common support calls</a:t>
            </a:r>
          </a:p>
          <a:p>
            <a:r>
              <a:rPr lang="en-US" dirty="0" smtClean="0"/>
              <a:t>Rules updated by Microsoft quarterly</a:t>
            </a:r>
          </a:p>
          <a:p>
            <a:r>
              <a:rPr lang="en-US" dirty="0" smtClean="0"/>
              <a:t>Integrated with Server Manager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43800" y="76200"/>
            <a:ext cx="1417638" cy="1417638"/>
            <a:chOff x="3748088" y="2605088"/>
            <a:chExt cx="1646237" cy="1646237"/>
          </a:xfrm>
        </p:grpSpPr>
        <p:pic>
          <p:nvPicPr>
            <p:cNvPr id="40965" name="Picture 2" descr="G:\IconExperience\iconex_ap\128x128\plain\window_sideb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808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3" descr="G:\IconExperience\iconex_bd\128x128\plain\address_book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6127" y="3071052"/>
              <a:ext cx="9747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5029200" cy="4419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New?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Windows Server 2008 coverage: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Read Only Domain Controllers (RODCs)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Fine Grained Password Policies (FGPPs)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Auditing and security improvements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Windows Server 2008 upgrade procedure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DNS enhancements (such as </a:t>
            </a:r>
            <a:r>
              <a:rPr lang="en-US" dirty="0" err="1" smtClean="0"/>
              <a:t>GlobalName</a:t>
            </a:r>
            <a:r>
              <a:rPr lang="en-US" dirty="0" smtClean="0"/>
              <a:t> zones)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Exchange 2007 integration &amp; scripting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Windows PowerShell &amp; Active Directory.NET Active Directory programming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user interface features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Lots of new diagrams and figures</a:t>
            </a:r>
            <a:endParaRPr lang="en-US" dirty="0"/>
          </a:p>
        </p:txBody>
      </p:sp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239000" cy="1143000"/>
          </a:xfrm>
        </p:spPr>
        <p:txBody>
          <a:bodyPr/>
          <a:lstStyle/>
          <a:p>
            <a:r>
              <a:rPr lang="en-US" smtClean="0"/>
              <a:t>Active Directory, 4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</a:p>
        </p:txBody>
      </p:sp>
      <p:pic>
        <p:nvPicPr>
          <p:cNvPr id="41988" name="Picture 4" descr="AD4_575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19238"/>
            <a:ext cx="354488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9400" y="9144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Book Antiqua" pitchFamily="18" charset="0"/>
              </a:rPr>
              <a:t>Best selling Active Directory 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285" y="6295340"/>
            <a:ext cx="3810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61925" y="6211888"/>
            <a:ext cx="45720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Learn More! </a:t>
            </a:r>
            <a:r>
              <a:rPr lang="en-US" dirty="0">
                <a:latin typeface="Book Antiqua" pitchFamily="18" charset="0"/>
                <a:hlinkClick r:id="rId3"/>
              </a:rPr>
              <a:t>www.briandesmond.com/ad4/</a:t>
            </a:r>
            <a:r>
              <a:rPr lang="en-US" dirty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5029200" cy="4419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New?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Windows Server 2008 coverage: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Read Only Domain Controllers (RODCs)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Fine Grained Password Policies (FGPPs)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Exchange 2007 integration &amp; scripting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Identity Lifecycle Manager 2007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Windows PowerShell &amp; Active Directory .NET programming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user interface features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Always more than one way!</a:t>
            </a:r>
            <a:endParaRPr lang="en-US" dirty="0"/>
          </a:p>
        </p:txBody>
      </p:sp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239000" cy="1143000"/>
          </a:xfrm>
        </p:spPr>
        <p:txBody>
          <a:bodyPr/>
          <a:lstStyle/>
          <a:p>
            <a:r>
              <a:rPr lang="en-US" dirty="0" smtClean="0"/>
              <a:t>AD Cookbook, 3</a:t>
            </a:r>
            <a:r>
              <a:rPr lang="en-US" baseline="30000" dirty="0" smtClean="0"/>
              <a:t>rd</a:t>
            </a:r>
            <a:r>
              <a:rPr lang="en-US" dirty="0" smtClean="0"/>
              <a:t>  Edition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61924" y="5602069"/>
            <a:ext cx="47910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Book Antiqua" pitchFamily="18" charset="0"/>
              </a:rPr>
              <a:t>Learn More! </a:t>
            </a:r>
            <a:r>
              <a:rPr lang="en-US" dirty="0" smtClean="0">
                <a:latin typeface="Book Antiqua" pitchFamily="18" charset="0"/>
                <a:hlinkClick r:id="rId3"/>
              </a:rPr>
              <a:t>http://oreilly.com/catalog/9780596521103/</a:t>
            </a:r>
            <a:r>
              <a:rPr lang="en-US" dirty="0" smtClean="0">
                <a:latin typeface="Book Antiqua" pitchFamily="18" charset="0"/>
              </a:rPr>
              <a:t>  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7" name="Picture 6" descr="9780596521103_c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524000"/>
            <a:ext cx="3505200" cy="459570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9400" y="9144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Book Antiqua" pitchFamily="18" charset="0"/>
              </a:rPr>
              <a:t>Best selling Active Directory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44035" name="Picture 2" descr="G:\IconExperience\iconex_ap\128x128\plain\question_and_answ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8338" y="2065338"/>
            <a:ext cx="2727325" cy="272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Laura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Philadelphia based</a:t>
            </a:r>
          </a:p>
          <a:p>
            <a:r>
              <a:rPr lang="en-US" dirty="0" smtClean="0"/>
              <a:t>Senior Identity Architect</a:t>
            </a:r>
          </a:p>
          <a:p>
            <a:pPr lvl="1"/>
            <a:r>
              <a:rPr lang="en-US" dirty="0" smtClean="0"/>
              <a:t>Oxford Computer Group</a:t>
            </a:r>
          </a:p>
          <a:p>
            <a:r>
              <a:rPr lang="en-US" dirty="0" smtClean="0"/>
              <a:t>MS MVP for Active Directory since 2004</a:t>
            </a:r>
          </a:p>
          <a:p>
            <a:r>
              <a:rPr lang="en-US" dirty="0" smtClean="0"/>
              <a:t>Author of Active Directory Cookbook,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Ed from O’Reilly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62000" y="5029200"/>
            <a:ext cx="51732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e-mail: </a:t>
            </a:r>
            <a:r>
              <a:rPr lang="en-US" dirty="0" smtClean="0">
                <a:latin typeface="Book Antiqua" pitchFamily="18" charset="0"/>
                <a:hlinkClick r:id="rId2"/>
              </a:rPr>
              <a:t>laura.hunter@oxfordcomputergroup.com</a:t>
            </a:r>
            <a:endParaRPr lang="en-US" dirty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website &amp; blog: </a:t>
            </a:r>
            <a:r>
              <a:rPr lang="en-US" dirty="0" smtClean="0">
                <a:latin typeface="Book Antiqua" pitchFamily="18" charset="0"/>
                <a:hlinkClick r:id="rId3"/>
              </a:rPr>
              <a:t>www.shutuplaura.com</a:t>
            </a:r>
            <a:r>
              <a:rPr lang="en-US" dirty="0" smtClean="0">
                <a:latin typeface="Book Antiqua" pitchFamily="18" charset="0"/>
              </a:rPr>
              <a:t>   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Content Placeholder 3" descr="brian_url_final_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2010"/>
            <a:ext cx="4724400" cy="122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mora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90700"/>
            <a:ext cx="7315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xford obl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99" y="4876800"/>
            <a:ext cx="7586505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667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6"/>
              </a:rPr>
              <a:t>www.morantechnology.com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43443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7"/>
              </a:rPr>
              <a:t>http://www.oxfordcomputergroup.com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Active Directory Recycle Bin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Offline Domain Join</a:t>
            </a:r>
          </a:p>
          <a:p>
            <a:r>
              <a:rPr lang="en-US" dirty="0" smtClean="0"/>
              <a:t>Authentication Mechanism Assurance</a:t>
            </a:r>
          </a:p>
          <a:p>
            <a:r>
              <a:rPr lang="en-US" dirty="0" smtClean="0"/>
              <a:t>Active Directory PowerShell</a:t>
            </a:r>
          </a:p>
          <a:p>
            <a:r>
              <a:rPr lang="en-US" dirty="0" smtClean="0"/>
              <a:t>Active Directory Administrative Center</a:t>
            </a:r>
          </a:p>
        </p:txBody>
      </p:sp>
      <p:pic>
        <p:nvPicPr>
          <p:cNvPr id="19460" name="Picture 3" descr="G:\IconExperience\iconex_ap\128x128\plain\sign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Accidental deletions cause downtime</a:t>
            </a:r>
          </a:p>
          <a:p>
            <a:pPr lvl="1"/>
            <a:r>
              <a:rPr lang="en-US" dirty="0" smtClean="0"/>
              <a:t>Restoring from an accidental deletion is complicated</a:t>
            </a:r>
          </a:p>
          <a:p>
            <a:pPr lvl="1"/>
            <a:r>
              <a:rPr lang="en-US" dirty="0" smtClean="0"/>
              <a:t>Accidental deletions are the primary AD Disaster Recovery scenario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Online restoration of object and all attributes</a:t>
            </a:r>
          </a:p>
          <a:p>
            <a:endParaRPr lang="en-US" dirty="0" smtClean="0"/>
          </a:p>
        </p:txBody>
      </p:sp>
      <p:pic>
        <p:nvPicPr>
          <p:cNvPr id="20484" name="Content Placeholder 3" descr="garbage_emp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Lifecycle</a:t>
            </a:r>
          </a:p>
        </p:txBody>
      </p:sp>
      <p:pic>
        <p:nvPicPr>
          <p:cNvPr id="21507" name="Content Placeholder 3" descr="garbage_empt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24800" y="228600"/>
            <a:ext cx="1066800" cy="1066800"/>
          </a:xfrm>
        </p:spPr>
      </p:pic>
      <p:sp>
        <p:nvSpPr>
          <p:cNvPr id="6" name="Cube 5"/>
          <p:cNvSpPr/>
          <p:nvPr/>
        </p:nvSpPr>
        <p:spPr>
          <a:xfrm>
            <a:off x="228600" y="2133600"/>
            <a:ext cx="8534400" cy="762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8600" y="4572000"/>
            <a:ext cx="8534400" cy="762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0" name="Picture 2" descr="G:\IconExperience\iconex_bd\128x128\plain\businessman.png"/>
          <p:cNvPicPr>
            <a:picLocks noChangeAspect="1" noChangeArrowheads="1"/>
          </p:cNvPicPr>
          <p:nvPr/>
        </p:nvPicPr>
        <p:blipFill>
          <a:blip r:embed="rId4" cstate="print">
            <a:lum bright="-40000" contrast="40000"/>
            <a:grayscl/>
          </a:blip>
          <a:srcRect/>
          <a:stretch>
            <a:fillRect/>
          </a:stretch>
        </p:blipFill>
        <p:spPr bwMode="auto">
          <a:xfrm>
            <a:off x="5181600" y="46180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G:\IconExperience\iconex_bd\128x128\plain\businessman.png"/>
          <p:cNvPicPr>
            <a:picLocks noChangeAspect="1" noChangeArrowheads="1"/>
          </p:cNvPicPr>
          <p:nvPr/>
        </p:nvPicPr>
        <p:blipFill>
          <a:blip r:embed="rId4" cstate="print">
            <a:lum bright="-40000" contrast="40000"/>
            <a:grayscl/>
          </a:blip>
          <a:srcRect/>
          <a:stretch>
            <a:fillRect/>
          </a:stretch>
        </p:blipFill>
        <p:spPr bwMode="auto">
          <a:xfrm>
            <a:off x="5181600" y="21717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2" name="Group 16"/>
          <p:cNvGrpSpPr>
            <a:grpSpLocks/>
          </p:cNvGrpSpPr>
          <p:nvPr/>
        </p:nvGrpSpPr>
        <p:grpSpPr bwMode="auto">
          <a:xfrm>
            <a:off x="7467600" y="4618038"/>
            <a:ext cx="701675" cy="700087"/>
            <a:chOff x="5013832" y="3581400"/>
            <a:chExt cx="701168" cy="700528"/>
          </a:xfrm>
        </p:grpSpPr>
        <p:pic>
          <p:nvPicPr>
            <p:cNvPr id="21538" name="Picture 3" descr="G:\IconExperience\iconex_bd\128x128\plain\businessman_delete.pn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0" contrast="-100000"/>
              <a:grayscl/>
            </a:blip>
            <a:srcRect/>
            <a:stretch>
              <a:fillRect/>
            </a:stretch>
          </p:blipFill>
          <p:spPr bwMode="auto">
            <a:xfrm>
              <a:off x="5029200" y="35814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5" descr="G:\IconExperience\iconex_ap\128x128\plain\delete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13832" y="3900928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7467600" y="2171700"/>
            <a:ext cx="701675" cy="700088"/>
            <a:chOff x="5013832" y="3581400"/>
            <a:chExt cx="701168" cy="700528"/>
          </a:xfrm>
        </p:grpSpPr>
        <p:pic>
          <p:nvPicPr>
            <p:cNvPr id="21536" name="Picture 3" descr="G:\IconExperience\iconex_bd\128x128\plain\businessman_delete.pn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0" contrast="-100000"/>
              <a:grayscl/>
            </a:blip>
            <a:srcRect/>
            <a:stretch>
              <a:fillRect/>
            </a:stretch>
          </p:blipFill>
          <p:spPr bwMode="auto">
            <a:xfrm>
              <a:off x="5029200" y="35814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5" descr="G:\IconExperience\iconex_ap\128x128\plain\delete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13832" y="3900928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" name="Straight Connector 21"/>
          <p:cNvCxnSpPr/>
          <p:nvPr/>
        </p:nvCxnSpPr>
        <p:spPr>
          <a:xfrm rot="5400000">
            <a:off x="1446213" y="4953000"/>
            <a:ext cx="1068388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51907" y="3694906"/>
            <a:ext cx="3581400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912519" y="3693319"/>
            <a:ext cx="35814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6"/>
          <p:cNvSpPr txBox="1">
            <a:spLocks noChangeArrowheads="1"/>
          </p:cNvSpPr>
          <p:nvPr/>
        </p:nvSpPr>
        <p:spPr bwMode="auto">
          <a:xfrm>
            <a:off x="4373563" y="1771650"/>
            <a:ext cx="2281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Tombstoned Object</a:t>
            </a:r>
          </a:p>
        </p:txBody>
      </p:sp>
      <p:sp>
        <p:nvSpPr>
          <p:cNvPr id="21518" name="TextBox 27"/>
          <p:cNvSpPr txBox="1">
            <a:spLocks noChangeArrowheads="1"/>
          </p:cNvSpPr>
          <p:nvPr/>
        </p:nvSpPr>
        <p:spPr bwMode="auto">
          <a:xfrm>
            <a:off x="2217738" y="5310188"/>
            <a:ext cx="178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Deleted </a:t>
            </a:r>
            <a:r>
              <a:rPr lang="en-US" b="1" dirty="0">
                <a:latin typeface="Book Antiqua" pitchFamily="18" charset="0"/>
              </a:rPr>
              <a:t>Object</a:t>
            </a:r>
          </a:p>
        </p:txBody>
      </p:sp>
      <p:sp>
        <p:nvSpPr>
          <p:cNvPr id="21519" name="TextBox 28"/>
          <p:cNvSpPr txBox="1">
            <a:spLocks noChangeArrowheads="1"/>
          </p:cNvSpPr>
          <p:nvPr/>
        </p:nvSpPr>
        <p:spPr bwMode="auto">
          <a:xfrm>
            <a:off x="4648200" y="5310188"/>
            <a:ext cx="1896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Recycled Object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1520" name="TextBox 29"/>
          <p:cNvSpPr txBox="1">
            <a:spLocks noChangeArrowheads="1"/>
          </p:cNvSpPr>
          <p:nvPr/>
        </p:nvSpPr>
        <p:spPr bwMode="auto">
          <a:xfrm>
            <a:off x="6775450" y="5310188"/>
            <a:ext cx="213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Garbage Collected</a:t>
            </a:r>
          </a:p>
        </p:txBody>
      </p:sp>
      <p:sp>
        <p:nvSpPr>
          <p:cNvPr id="21521" name="TextBox 30"/>
          <p:cNvSpPr txBox="1">
            <a:spLocks noChangeArrowheads="1"/>
          </p:cNvSpPr>
          <p:nvPr/>
        </p:nvSpPr>
        <p:spPr bwMode="auto">
          <a:xfrm>
            <a:off x="6811963" y="1771650"/>
            <a:ext cx="213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Garbage Collected</a:t>
            </a:r>
          </a:p>
        </p:txBody>
      </p:sp>
      <p:sp>
        <p:nvSpPr>
          <p:cNvPr id="21522" name="TextBox 31"/>
          <p:cNvSpPr txBox="1">
            <a:spLocks noChangeArrowheads="1"/>
          </p:cNvSpPr>
          <p:nvPr/>
        </p:nvSpPr>
        <p:spPr bwMode="auto">
          <a:xfrm>
            <a:off x="228600" y="5310188"/>
            <a:ext cx="140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Live Object</a:t>
            </a:r>
          </a:p>
        </p:txBody>
      </p:sp>
      <p:sp>
        <p:nvSpPr>
          <p:cNvPr id="21523" name="TextBox 32"/>
          <p:cNvSpPr txBox="1">
            <a:spLocks noChangeArrowheads="1"/>
          </p:cNvSpPr>
          <p:nvPr/>
        </p:nvSpPr>
        <p:spPr bwMode="auto">
          <a:xfrm>
            <a:off x="342900" y="1771650"/>
            <a:ext cx="140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Live Object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0" y="3732213"/>
            <a:ext cx="8763000" cy="1587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5" name="Picture 2" descr="G:\IconExperience\iconex_bd\128x128\plain\businessm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796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" descr="G:\IconExperience\iconex_bd\128x128\plain\businessm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180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7" name="Group 44"/>
          <p:cNvGrpSpPr>
            <a:grpSpLocks/>
          </p:cNvGrpSpPr>
          <p:nvPr/>
        </p:nvGrpSpPr>
        <p:grpSpPr bwMode="auto">
          <a:xfrm>
            <a:off x="2667000" y="4625975"/>
            <a:ext cx="914400" cy="685800"/>
            <a:chOff x="2667000" y="4648200"/>
            <a:chExt cx="914400" cy="685800"/>
          </a:xfrm>
        </p:grpSpPr>
        <p:pic>
          <p:nvPicPr>
            <p:cNvPr id="21534" name="Content Placeholder 3" descr="garbage_empt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4724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2" descr="G:\IconExperience\iconex_bd\128x128\plain\businessman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2667000" y="46482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Left Brace 38"/>
          <p:cNvSpPr/>
          <p:nvPr/>
        </p:nvSpPr>
        <p:spPr>
          <a:xfrm rot="16200000" flipV="1">
            <a:off x="2897188" y="4648200"/>
            <a:ext cx="533400" cy="2209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9" name="TextBox 39"/>
          <p:cNvSpPr txBox="1">
            <a:spLocks noChangeArrowheads="1"/>
          </p:cNvSpPr>
          <p:nvPr/>
        </p:nvSpPr>
        <p:spPr bwMode="auto">
          <a:xfrm>
            <a:off x="2347913" y="5932488"/>
            <a:ext cx="160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Book Antiqua" pitchFamily="18" charset="0"/>
              </a:rPr>
              <a:t>180 days </a:t>
            </a:r>
            <a:r>
              <a:rPr lang="en-US" sz="1400" b="1" i="1">
                <a:latin typeface="Book Antiqua" pitchFamily="18" charset="0"/>
              </a:rPr>
              <a:t>(default)</a:t>
            </a:r>
            <a:endParaRPr lang="en-US" b="1" i="1">
              <a:latin typeface="Book Antiqua" pitchFamily="18" charset="0"/>
            </a:endParaRPr>
          </a:p>
        </p:txBody>
      </p:sp>
      <p:sp>
        <p:nvSpPr>
          <p:cNvPr id="41" name="Left Brace 40"/>
          <p:cNvSpPr/>
          <p:nvPr/>
        </p:nvSpPr>
        <p:spPr>
          <a:xfrm rot="16200000" flipV="1">
            <a:off x="5272088" y="4656138"/>
            <a:ext cx="533400" cy="2209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1" name="TextBox 41"/>
          <p:cNvSpPr txBox="1">
            <a:spLocks noChangeArrowheads="1"/>
          </p:cNvSpPr>
          <p:nvPr/>
        </p:nvSpPr>
        <p:spPr bwMode="auto">
          <a:xfrm>
            <a:off x="4722813" y="5940425"/>
            <a:ext cx="160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Book Antiqua" pitchFamily="18" charset="0"/>
              </a:rPr>
              <a:t>180 days </a:t>
            </a:r>
            <a:r>
              <a:rPr lang="en-US" sz="1400" b="1" i="1">
                <a:latin typeface="Book Antiqua" pitchFamily="18" charset="0"/>
              </a:rPr>
              <a:t>(default)</a:t>
            </a:r>
            <a:endParaRPr lang="en-US" b="1" i="1">
              <a:latin typeface="Book Antiqua" pitchFamily="18" charset="0"/>
            </a:endParaRPr>
          </a:p>
        </p:txBody>
      </p:sp>
      <p:sp>
        <p:nvSpPr>
          <p:cNvPr id="43" name="Left Brace 42"/>
          <p:cNvSpPr/>
          <p:nvPr/>
        </p:nvSpPr>
        <p:spPr>
          <a:xfrm rot="16200000" flipV="1">
            <a:off x="5265738" y="2087563"/>
            <a:ext cx="533400" cy="2209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3" name="TextBox 43"/>
          <p:cNvSpPr txBox="1">
            <a:spLocks noChangeArrowheads="1"/>
          </p:cNvSpPr>
          <p:nvPr/>
        </p:nvSpPr>
        <p:spPr bwMode="auto">
          <a:xfrm>
            <a:off x="4716463" y="3373438"/>
            <a:ext cx="160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Book Antiqua" pitchFamily="18" charset="0"/>
              </a:rPr>
              <a:t>180 days </a:t>
            </a:r>
            <a:r>
              <a:rPr lang="en-US" sz="1400" b="1" i="1">
                <a:latin typeface="Book Antiqua" pitchFamily="18" charset="0"/>
              </a:rPr>
              <a:t>(default)</a:t>
            </a:r>
            <a:endParaRPr lang="en-US" b="1" i="1">
              <a:latin typeface="Book Antiqu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429000" y="2819401"/>
            <a:ext cx="1828801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783480" y="2818605"/>
            <a:ext cx="1828801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518" grpId="0"/>
      <p:bldP spid="21519" grpId="0"/>
      <p:bldP spid="21520" grpId="0"/>
      <p:bldP spid="21522" grpId="0"/>
      <p:bldP spid="39" grpId="0" animBg="1"/>
      <p:bldP spid="21529" grpId="0"/>
      <p:bldP spid="41" grpId="0" animBg="1"/>
      <p:bldP spid="21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 Bin Prerequisites</a:t>
            </a:r>
          </a:p>
        </p:txBody>
      </p:sp>
      <p:sp>
        <p:nvSpPr>
          <p:cNvPr id="22531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Terms</a:t>
            </a:r>
          </a:p>
        </p:txBody>
      </p:sp>
      <p:sp>
        <p:nvSpPr>
          <p:cNvPr id="22532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Deleted Object</a:t>
            </a:r>
          </a:p>
          <a:p>
            <a:pPr lvl="1"/>
            <a:r>
              <a:rPr lang="en-US" dirty="0" smtClean="0"/>
              <a:t>This applies to objects currently </a:t>
            </a:r>
            <a:r>
              <a:rPr lang="en-US" i="1" dirty="0" smtClean="0"/>
              <a:t>in</a:t>
            </a:r>
            <a:r>
              <a:rPr lang="en-US" dirty="0" smtClean="0"/>
              <a:t> the recycle bin</a:t>
            </a:r>
          </a:p>
          <a:p>
            <a:r>
              <a:rPr lang="en-US" dirty="0" smtClean="0"/>
              <a:t>Recycled Object</a:t>
            </a:r>
          </a:p>
          <a:p>
            <a:pPr lvl="1"/>
            <a:r>
              <a:rPr lang="en-US" dirty="0" smtClean="0"/>
              <a:t>This applies to objects after the recycle bin</a:t>
            </a:r>
          </a:p>
          <a:p>
            <a:pPr lvl="2"/>
            <a:r>
              <a:rPr lang="en-US" dirty="0" smtClean="0"/>
              <a:t>Equivalent to a legacy tombstone</a:t>
            </a:r>
          </a:p>
        </p:txBody>
      </p:sp>
      <p:sp>
        <p:nvSpPr>
          <p:cNvPr id="22533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</p:txBody>
      </p:sp>
      <p:sp>
        <p:nvSpPr>
          <p:cNvPr id="22534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Windows Server 2008 R2 Forest Functional Level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 LDS – new 2008 R2 “Application Mode”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Recycle Bin optional feature enabled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pic>
        <p:nvPicPr>
          <p:cNvPr id="22535" name="Content Placeholder 3" descr="garbage_emp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Recycle Bin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556" name="Content Placeholder 3" descr="garbage_emp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Managed Service Accounts</a:t>
            </a:r>
          </a:p>
          <a:p>
            <a:r>
              <a:rPr lang="en-US" dirty="0" smtClean="0"/>
              <a:t>Offline Domain Join</a:t>
            </a:r>
          </a:p>
          <a:p>
            <a:r>
              <a:rPr lang="en-US" dirty="0" smtClean="0"/>
              <a:t>Authentication Mechanism Assurance</a:t>
            </a:r>
          </a:p>
          <a:p>
            <a:r>
              <a:rPr lang="en-US" dirty="0" smtClean="0"/>
              <a:t>Active Directory PowerShell</a:t>
            </a:r>
          </a:p>
          <a:p>
            <a:r>
              <a:rPr lang="en-US" dirty="0" smtClean="0"/>
              <a:t>Active Directory Administrative Center</a:t>
            </a:r>
          </a:p>
        </p:txBody>
      </p:sp>
      <p:pic>
        <p:nvPicPr>
          <p:cNvPr id="24580" name="Picture 3" descr="G:\IconExperience\iconex_ap\128x128\plain\sign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C Powerpoint Template2">
  <a:themeElements>
    <a:clrScheme name="MTC Theme">
      <a:dk1>
        <a:srgbClr val="000000"/>
      </a:dk1>
      <a:lt1>
        <a:srgbClr val="FFFFFF"/>
      </a:lt1>
      <a:dk2>
        <a:srgbClr val="85A88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TC Font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MTC Powerpoint Template2</Template>
  <TotalTime>767</TotalTime>
  <Words>1102</Words>
  <Application>Microsoft Office PowerPoint</Application>
  <PresentationFormat>On-screen Show (4:3)</PresentationFormat>
  <Paragraphs>279</Paragraphs>
  <Slides>30</Slides>
  <Notes>27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MTC Powerpoint Template2</vt:lpstr>
      <vt:lpstr>Drawing</vt:lpstr>
      <vt:lpstr>What’s New in Active Directory: Windows Server 2008 R2</vt:lpstr>
      <vt:lpstr>About Brian</vt:lpstr>
      <vt:lpstr>About Laura</vt:lpstr>
      <vt:lpstr>Agenda</vt:lpstr>
      <vt:lpstr>Active Directory Recycle Bin</vt:lpstr>
      <vt:lpstr>Object Lifecycle</vt:lpstr>
      <vt:lpstr>Recycle Bin Prerequisites</vt:lpstr>
      <vt:lpstr>Recycle Bin Demo</vt:lpstr>
      <vt:lpstr>Agenda</vt:lpstr>
      <vt:lpstr>Service Account Issues</vt:lpstr>
      <vt:lpstr>Managed Service Accounts</vt:lpstr>
      <vt:lpstr>Agenda</vt:lpstr>
      <vt:lpstr>Offline Domain Join</vt:lpstr>
      <vt:lpstr>Agenda</vt:lpstr>
      <vt:lpstr>Auth Mechanism Assurance</vt:lpstr>
      <vt:lpstr>Auth Mechanism Assurance</vt:lpstr>
      <vt:lpstr>Auth Mechanism Assurance</vt:lpstr>
      <vt:lpstr>Agenda</vt:lpstr>
      <vt:lpstr>Active Directory PowerShell</vt:lpstr>
      <vt:lpstr>PowerShell Advantages</vt:lpstr>
      <vt:lpstr>Slide 21</vt:lpstr>
      <vt:lpstr>Powershell Demo</vt:lpstr>
      <vt:lpstr>Agenda</vt:lpstr>
      <vt:lpstr>AD Administrative Center</vt:lpstr>
      <vt:lpstr>ADAC Demo</vt:lpstr>
      <vt:lpstr>Best Practices Analyzer</vt:lpstr>
      <vt:lpstr>Active Directory, 4th Edition</vt:lpstr>
      <vt:lpstr>AD Cookbook, 3rd  Edition</vt:lpstr>
      <vt:lpstr>Questions?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Active Directory: Windows Server 2008 R2</dc:title>
  <dc:creator>Brian Desmond</dc:creator>
  <cp:lastModifiedBy>Brian Desmond</cp:lastModifiedBy>
  <cp:revision>87</cp:revision>
  <dcterms:created xsi:type="dcterms:W3CDTF">2009-04-16T21:48:31Z</dcterms:created>
  <dcterms:modified xsi:type="dcterms:W3CDTF">2009-04-24T18:36:02Z</dcterms:modified>
</cp:coreProperties>
</file>