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84" r:id="rId10"/>
    <p:sldId id="267" r:id="rId11"/>
    <p:sldId id="268" r:id="rId12"/>
    <p:sldId id="269" r:id="rId13"/>
    <p:sldId id="296" r:id="rId14"/>
    <p:sldId id="273" r:id="rId15"/>
    <p:sldId id="278" r:id="rId16"/>
    <p:sldId id="274" r:id="rId17"/>
    <p:sldId id="289" r:id="rId18"/>
    <p:sldId id="290" r:id="rId19"/>
    <p:sldId id="291" r:id="rId20"/>
    <p:sldId id="279" r:id="rId21"/>
    <p:sldId id="280" r:id="rId22"/>
    <p:sldId id="281" r:id="rId23"/>
    <p:sldId id="282" r:id="rId24"/>
    <p:sldId id="301" r:id="rId25"/>
    <p:sldId id="270" r:id="rId26"/>
    <p:sldId id="271" r:id="rId27"/>
    <p:sldId id="272" r:id="rId28"/>
    <p:sldId id="300" r:id="rId29"/>
    <p:sldId id="297" r:id="rId30"/>
    <p:sldId id="294" r:id="rId31"/>
    <p:sldId id="292" r:id="rId32"/>
    <p:sldId id="285" r:id="rId33"/>
    <p:sldId id="286" r:id="rId34"/>
    <p:sldId id="287" r:id="rId35"/>
    <p:sldId id="288" r:id="rId36"/>
    <p:sldId id="295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2" autoAdjust="0"/>
    <p:restoredTop sz="84383" autoAdjust="0"/>
  </p:normalViewPr>
  <p:slideViewPr>
    <p:cSldViewPr>
      <p:cViewPr>
        <p:scale>
          <a:sx n="75" d="100"/>
          <a:sy n="75" d="100"/>
        </p:scale>
        <p:origin x="-110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79D4-78F5-4AFA-B494-9C9D12C45922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C948-4573-42F1-ADAD-7FFC88E5D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BitLocker protects the whole drive at boot</a:t>
            </a:r>
          </a:p>
          <a:p>
            <a:r>
              <a:rPr lang="en-US" dirty="0" smtClean="0"/>
              <a:t>No protection from user A seeing user B’s files post boot</a:t>
            </a:r>
          </a:p>
          <a:p>
            <a:r>
              <a:rPr lang="en-US" dirty="0" smtClean="0"/>
              <a:t>EFS</a:t>
            </a:r>
            <a:r>
              <a:rPr lang="en-US" baseline="0" dirty="0" smtClean="0"/>
              <a:t> solves this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FGPPs removes a key driver for multi-domain forests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 multiple policies can be linked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dirty="0" smtClean="0">
                <a:sym typeface="Wingdings" pitchFamily="2" charset="2"/>
              </a:rPr>
              <a:t>Use precedence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dirty="0" smtClean="0">
                <a:sym typeface="Wingdings" pitchFamily="2" charset="2"/>
              </a:rPr>
              <a:t>Keep</a:t>
            </a:r>
            <a:r>
              <a:rPr lang="en-US" baseline="0" dirty="0" smtClean="0">
                <a:sym typeface="Wingdings" pitchFamily="2" charset="2"/>
              </a:rPr>
              <a:t> it simple (KISS)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en-US" baseline="0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Other tools – </a:t>
            </a:r>
            <a:r>
              <a:rPr lang="en-US" baseline="0" dirty="0" err="1" smtClean="0">
                <a:sym typeface="Wingdings" pitchFamily="2" charset="2"/>
              </a:rPr>
              <a:t>psomgr</a:t>
            </a:r>
            <a:r>
              <a:rPr lang="en-US" baseline="0" dirty="0" smtClean="0">
                <a:sym typeface="Wingdings" pitchFamily="2" charset="2"/>
              </a:rPr>
              <a:t> from www.joeware.net, various 3</a:t>
            </a:r>
            <a:r>
              <a:rPr lang="en-US" baseline="30000" dirty="0" smtClean="0">
                <a:sym typeface="Wingdings" pitchFamily="2" charset="2"/>
              </a:rPr>
              <a:t>rd</a:t>
            </a:r>
            <a:r>
              <a:rPr lang="en-US" baseline="0" dirty="0" smtClean="0">
                <a:sym typeface="Wingdings" pitchFamily="2" charset="2"/>
              </a:rPr>
              <a:t> party UIs (www.specopssoft.com)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Password</a:t>
            </a:r>
            <a:r>
              <a:rPr lang="en-US" baseline="0" dirty="0" smtClean="0"/>
              <a:t> management done via </a:t>
            </a:r>
            <a:r>
              <a:rPr lang="en-US" baseline="0" dirty="0" err="1" smtClean="0"/>
              <a:t>netlogon</a:t>
            </a:r>
            <a:r>
              <a:rPr lang="en-US" baseline="0" dirty="0" smtClean="0"/>
              <a:t> secure channel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New object type in AD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Service account password</a:t>
            </a:r>
            <a:r>
              <a:rPr lang="en-US" baseline="0" dirty="0" smtClean="0"/>
              <a:t> mgmt - </a:t>
            </a:r>
            <a:r>
              <a:rPr lang="en-US" dirty="0" smtClean="0"/>
              <a:t>No administrator intervention required!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1-to-1 relationship with distributed services (e.g. SQL)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attributes in AD track this</a:t>
            </a:r>
          </a:p>
          <a:p>
            <a:r>
              <a:rPr lang="en-US" dirty="0" smtClean="0"/>
              <a:t>Not enabled</a:t>
            </a:r>
            <a:r>
              <a:rPr lang="en-US" baseline="0" dirty="0" smtClean="0"/>
              <a:t> by default</a:t>
            </a:r>
          </a:p>
          <a:p>
            <a:r>
              <a:rPr lang="en-US" baseline="0" dirty="0" smtClean="0"/>
              <a:t>Common Criteria compliance</a:t>
            </a:r>
          </a:p>
          <a:p>
            <a:r>
              <a:rPr lang="en-US" baseline="0" dirty="0" smtClean="0"/>
              <a:t>Not recommended due to replication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http://technet.microsoft.com/en-us/library/dd125370.aspx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Deleted objects prevent logons, application functionality, etc.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linked attributes (e.g. groups) can be restored,</a:t>
            </a:r>
            <a:r>
              <a:rPr lang="en-US" baseline="0" dirty="0" smtClean="0"/>
              <a:t> most attributes excluded by default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Recycle bin</a:t>
            </a:r>
            <a:r>
              <a:rPr lang="en-US" baseline="0" dirty="0" smtClean="0"/>
              <a:t> m</a:t>
            </a:r>
            <a:r>
              <a:rPr lang="en-US" dirty="0" smtClean="0"/>
              <a:t>ust be explicitly enabled to use the recycle bin</a:t>
            </a:r>
          </a:p>
          <a:p>
            <a:endParaRPr kumimoji="0"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Required encryption – use Group Policy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Enterprise SKU targeted to volume licensing customers</a:t>
            </a:r>
          </a:p>
          <a:p>
            <a:pPr lvl="0"/>
            <a:r>
              <a:rPr lang="en-US" dirty="0" smtClean="0"/>
              <a:t>Ultimate SKU targeted to retail customers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Universal DRA counteracts the need to store an individual key for each machine in 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Curve - </a:t>
            </a:r>
            <a:r>
              <a:rPr lang="en-US" dirty="0" smtClean="0"/>
              <a:t>Can you do your job with the GUI for a day?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.NET - Some libraries are not included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http://blogs.technet.com/server_core/archive/2008/11/25/net-2-0-and-server-core-in-windows-server-2008-r2.aspx</a:t>
            </a:r>
          </a:p>
          <a:p>
            <a:r>
              <a:rPr lang="en-US" dirty="0" smtClean="0"/>
              <a:t>http://blogs.technet.com/server_core/archive/2008/12/19/net-3-0-and-3-5-in-windows-server-2008-r2-server-core.aspx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Every domain controller stores all the secrets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Domain controllers in branch offices are high risk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DMZ domain controllers are potentially high risk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stolen domain controller can necessitate domain-wide password resets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Every attribute is replicated to every domain controller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Only trusted individuals are allowed to login locally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F715E-20DE-4831-A648-D632FF4E022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Every domain controller stores all the secrets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Domain controllers in branch offices are high risk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DMZ domain controllers are potentially high risk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 stolen domain controller can necessitate domain-wide password resets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Every attribute is replicated to every domain controller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Only trusted individuals are allowed to login locally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F715E-20DE-4831-A648-D632FF4E022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RODCs cache a defined set of secrets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RODCs in branch offices are very low risk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DMZ RODCs are low risk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stolen RODC can necessitate a small set of password resets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Attributes can be selectively not replicated to RODCs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Un-trusted individuals can safely login locally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F715E-20DE-4831-A648-D632FF4E022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Every domain controller stores all the secrets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Domain controllers in branch offices are high risk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DMZ domain controllers are potentially high risk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 stolen domain controller can necessitate domain-wide password resets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Every attribute is replicated to every domain controller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Only trusted individuals are allowed to login locally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F715E-20DE-4831-A648-D632FF4E022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what you use the lists for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Every RODC has a separate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krbtgt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C948-4573-42F1-ADAD-7FFC88E5DC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9" name="Rectangle 8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8" name="Rectangle 7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8" name="Rectangle 7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/>
          </a:solidFill>
        </p:spPr>
        <p:txBody>
          <a:bodyPr rtlCol="0"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10600" cy="5287963"/>
          </a:xfr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Microsoft 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2C337-037E-4F60-86D7-3C814E2C99F2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7" name="Rectangle 6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8" name="Rectangle 7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  <p:pic>
        <p:nvPicPr>
          <p:cNvPr id="10" name="Picture 9" descr="MVP_Horizontal_Full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8593" y="6333146"/>
            <a:ext cx="1143007" cy="46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9" name="Rectangle 8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11" name="Rectangle 10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10" name="Rectangle 9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6" name="Rectangle 5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9" name="Rectangle 8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554392-1FE1-4A00-B036-C6AA85CF8001}" type="datetimeFigureOut">
              <a:rPr lang="en-US" smtClean="0"/>
              <a:pPr/>
              <a:t>2/16/2009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87883A-DF8D-4FD1-9DFB-444C7A9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briandesmond.com" TargetMode="External"/><Relationship Id="rId2" Type="http://schemas.openxmlformats.org/officeDocument/2006/relationships/hyperlink" Target="mailto:brian.desmond@morantechnolog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andesmond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opssoft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briandesmond.com/ad4/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724336" cy="2301240"/>
          </a:xfrm>
        </p:spPr>
        <p:txBody>
          <a:bodyPr/>
          <a:lstStyle/>
          <a:p>
            <a:r>
              <a:rPr lang="en-US" dirty="0" smtClean="0"/>
              <a:t>Active directory – Windows Server 2008 &amp; R2 – what’s new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Brian Desmond</a:t>
            </a:r>
          </a:p>
          <a:p>
            <a:pPr algn="l"/>
            <a:r>
              <a:rPr lang="en-US" dirty="0" smtClean="0"/>
              <a:t>Moran Technology Consulting</a:t>
            </a:r>
          </a:p>
          <a:p>
            <a:pPr algn="l"/>
            <a:r>
              <a:rPr lang="en-US" dirty="0" smtClean="0"/>
              <a:t>www.morantechnology.com</a:t>
            </a:r>
          </a:p>
          <a:p>
            <a:pPr algn="l"/>
            <a:r>
              <a:rPr lang="en-US" dirty="0" smtClean="0"/>
              <a:t>www.briandesmond.com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6481520"/>
            <a:ext cx="2362200" cy="300280"/>
            <a:chOff x="14068" y="388034"/>
            <a:chExt cx="8991600" cy="1143000"/>
          </a:xfrm>
        </p:grpSpPr>
        <p:sp>
          <p:nvSpPr>
            <p:cNvPr id="6" name="Rectangle 5"/>
            <p:cNvSpPr/>
            <p:nvPr/>
          </p:nvSpPr>
          <p:spPr>
            <a:xfrm>
              <a:off x="14068" y="388034"/>
              <a:ext cx="8991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moran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2" y="414338"/>
              <a:ext cx="8953500" cy="1095375"/>
            </a:xfrm>
            <a:prstGeom prst="rect">
              <a:avLst/>
            </a:prstGeom>
            <a:noFill/>
          </p:spPr>
        </p:pic>
      </p:grpSp>
      <p:pic>
        <p:nvPicPr>
          <p:cNvPr id="8" name="Picture 7" descr="MVP_Horizontal_Fu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593" y="6333146"/>
            <a:ext cx="1143007" cy="46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Deleted Object Management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51002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Server Core?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New Installation Option for W2K8</a:t>
            </a:r>
          </a:p>
          <a:p>
            <a:pPr lvl="1"/>
            <a:r>
              <a:rPr lang="en-US" i="1" dirty="0" smtClean="0"/>
              <a:t>Not a separate SKU, does not require separate CALs</a:t>
            </a:r>
            <a:endParaRPr lang="en-US" dirty="0" smtClean="0"/>
          </a:p>
          <a:p>
            <a:pPr lvl="0"/>
            <a:r>
              <a:rPr lang="en-US" dirty="0" smtClean="0"/>
              <a:t>Security benefits</a:t>
            </a:r>
          </a:p>
          <a:p>
            <a:pPr lvl="1"/>
            <a:r>
              <a:rPr lang="en-US" dirty="0" smtClean="0"/>
              <a:t>Smaller installation footprint</a:t>
            </a:r>
          </a:p>
          <a:p>
            <a:pPr lvl="1"/>
            <a:r>
              <a:rPr lang="en-US" dirty="0" smtClean="0"/>
              <a:t>“Less friendly” UI leads to less “tinkering” in branch office scenarios</a:t>
            </a:r>
          </a:p>
          <a:p>
            <a:pPr lvl="0"/>
            <a:r>
              <a:rPr lang="en-US" dirty="0" smtClean="0"/>
              <a:t>Administering Server Core</a:t>
            </a:r>
          </a:p>
          <a:p>
            <a:pPr lvl="1"/>
            <a:r>
              <a:rPr lang="en-US" dirty="0" smtClean="0"/>
              <a:t>Only specific services/roles can be installed</a:t>
            </a:r>
          </a:p>
          <a:p>
            <a:pPr lvl="1"/>
            <a:r>
              <a:rPr lang="en-US" dirty="0" smtClean="0"/>
              <a:t>Limited GUI – </a:t>
            </a:r>
            <a:r>
              <a:rPr lang="en-US" i="1" dirty="0" smtClean="0"/>
              <a:t>but not totally gone!</a:t>
            </a:r>
            <a:endParaRPr lang="en-US" dirty="0" smtClean="0"/>
          </a:p>
          <a:p>
            <a:pPr lvl="1"/>
            <a:r>
              <a:rPr lang="en-US" dirty="0" smtClean="0"/>
              <a:t>Remote administration can use any GUI tools you’d 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Operational Concerns for Server 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Application compatibility for Server Core</a:t>
            </a:r>
          </a:p>
          <a:p>
            <a:pPr lvl="1"/>
            <a:r>
              <a:rPr lang="en-US" dirty="0" smtClean="0"/>
              <a:t>Impact on anti-virus and other tools</a:t>
            </a:r>
          </a:p>
          <a:p>
            <a:pPr lvl="1"/>
            <a:r>
              <a:rPr lang="en-US" dirty="0" smtClean="0"/>
              <a:t>Windows Server 2008 R2 adds .NET</a:t>
            </a:r>
          </a:p>
          <a:p>
            <a:pPr lvl="0"/>
            <a:r>
              <a:rPr lang="en-US" dirty="0" smtClean="0"/>
              <a:t>Administrative learning curve</a:t>
            </a:r>
          </a:p>
          <a:p>
            <a:pPr lvl="0"/>
            <a:r>
              <a:rPr lang="en-US" dirty="0" smtClean="0"/>
              <a:t>“Can I ‘upgrade’ a Server Core install to a full installation?”</a:t>
            </a:r>
          </a:p>
          <a:p>
            <a:pPr lvl="1"/>
            <a:r>
              <a:rPr lang="en-US" dirty="0" smtClean="0"/>
              <a:t>No, requires full re-install of the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Core Demo</a:t>
            </a:r>
            <a:endParaRPr lang="en-US" dirty="0"/>
          </a:p>
        </p:txBody>
      </p:sp>
      <p:pic>
        <p:nvPicPr>
          <p:cNvPr id="4" name="Content Placeholder 3" descr="server c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3607"/>
            <a:ext cx="7467600" cy="43791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Deleted Object Management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751667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Rectangle 1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8199"/>
            <a:ext cx="9144001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64973" y="2250064"/>
            <a:ext cx="2834010" cy="21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RODC Server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Admins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needn’t be Domain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700" b="0" kern="0" dirty="0" smtClean="0">
                <a:latin typeface="+mn-lt"/>
              </a:rPr>
              <a:t>Prevents Branch Admins from accidentally causing harm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700" b="0" kern="0" dirty="0" smtClean="0">
                <a:latin typeface="+mn-lt"/>
              </a:rPr>
              <a:t>Delegated promotion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679885" y="5178609"/>
            <a:ext cx="4862183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700" b="0" kern="0" dirty="0" smtClean="0">
                <a:latin typeface="+mn-lt"/>
              </a:rPr>
              <a:t>Policy to configure caching branch specific secrets on RODC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700" b="0" kern="0" dirty="0" smtClean="0">
                <a:latin typeface="+mn-lt"/>
              </a:rPr>
              <a:t>Policy to configure custom schema attributes as secrets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776471" y="2234319"/>
            <a:ext cx="267103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replication from RODC to Full-DC</a:t>
            </a:r>
          </a:p>
        </p:txBody>
      </p:sp>
      <p:grpSp>
        <p:nvGrpSpPr>
          <p:cNvPr id="43" name="Group 26"/>
          <p:cNvGrpSpPr/>
          <p:nvPr/>
        </p:nvGrpSpPr>
        <p:grpSpPr>
          <a:xfrm>
            <a:off x="735289" y="1802397"/>
            <a:ext cx="3150911" cy="445743"/>
            <a:chOff x="1175194" y="1504950"/>
            <a:chExt cx="3501581" cy="581026"/>
          </a:xfrm>
        </p:grpSpPr>
        <p:pic>
          <p:nvPicPr>
            <p:cNvPr id="51" name="Picture 50" descr="rectangle shad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5194" y="1504950"/>
              <a:ext cx="3501581" cy="581026"/>
            </a:xfrm>
            <a:prstGeom prst="rect">
              <a:avLst/>
            </a:prstGeom>
            <a:noFill/>
          </p:spPr>
        </p:pic>
        <p:sp>
          <p:nvSpPr>
            <p:cNvPr id="52" name="Rectangle 51"/>
            <p:cNvSpPr/>
            <p:nvPr/>
          </p:nvSpPr>
          <p:spPr>
            <a:xfrm>
              <a:off x="1364619" y="1597384"/>
              <a:ext cx="3241723" cy="39015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2000" kern="0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 Role Separation</a:t>
              </a:r>
            </a:p>
          </p:txBody>
        </p:sp>
      </p:grpSp>
      <p:grpSp>
        <p:nvGrpSpPr>
          <p:cNvPr id="44" name="Group 29"/>
          <p:cNvGrpSpPr/>
          <p:nvPr/>
        </p:nvGrpSpPr>
        <p:grpSpPr>
          <a:xfrm>
            <a:off x="3123547" y="4645039"/>
            <a:ext cx="4038239" cy="464452"/>
            <a:chOff x="3124199" y="4752974"/>
            <a:chExt cx="4248151" cy="533401"/>
          </a:xfrm>
        </p:grpSpPr>
        <p:pic>
          <p:nvPicPr>
            <p:cNvPr id="49" name="Picture 16" descr="rectangle shad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199" y="4752974"/>
              <a:ext cx="4238625" cy="533401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3324225" y="4845409"/>
              <a:ext cx="4048125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2000" kern="0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Secrets not cached by-default</a:t>
              </a:r>
            </a:p>
          </p:txBody>
        </p:sp>
      </p:grpSp>
      <p:grpSp>
        <p:nvGrpSpPr>
          <p:cNvPr id="45" name="Group 27"/>
          <p:cNvGrpSpPr/>
          <p:nvPr/>
        </p:nvGrpSpPr>
        <p:grpSpPr>
          <a:xfrm>
            <a:off x="4925361" y="1783688"/>
            <a:ext cx="2625761" cy="406395"/>
            <a:chOff x="4533899" y="1685925"/>
            <a:chExt cx="2762251" cy="466725"/>
          </a:xfrm>
        </p:grpSpPr>
        <p:pic>
          <p:nvPicPr>
            <p:cNvPr id="47" name="Picture 16" descr="rectangle shado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3899" y="1685925"/>
              <a:ext cx="2762251" cy="46672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4714876" y="1730734"/>
              <a:ext cx="2400299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2000" kern="0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1-Way Replication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410276" y="2802221"/>
            <a:ext cx="24084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lnSpc>
                <a:spcPct val="90000"/>
              </a:lnSpc>
              <a:spcBef>
                <a:spcPct val="30000"/>
              </a:spcBef>
              <a:buClr>
                <a:srgbClr val="FFFFFF"/>
              </a:buClr>
              <a:buSzPct val="95000"/>
              <a:buBlip>
                <a:blip r:embed="rId3"/>
              </a:buBlip>
              <a:defRPr/>
            </a:pPr>
            <a:r>
              <a:rPr lang="en-US" sz="1700" b="0" kern="0" dirty="0" smtClean="0">
                <a:solidFill>
                  <a:srgbClr val="FFFFFF"/>
                </a:solidFill>
                <a:latin typeface="Segoe"/>
              </a:rPr>
              <a:t>Change on RODC does not propagate to the entire enterprise</a:t>
            </a:r>
          </a:p>
        </p:txBody>
      </p:sp>
      <p:grpSp>
        <p:nvGrpSpPr>
          <p:cNvPr id="53" name="Group 41"/>
          <p:cNvGrpSpPr/>
          <p:nvPr/>
        </p:nvGrpSpPr>
        <p:grpSpPr>
          <a:xfrm>
            <a:off x="3078470" y="2123208"/>
            <a:ext cx="3474730" cy="2448791"/>
            <a:chOff x="3028950" y="2171699"/>
            <a:chExt cx="3577806" cy="2675527"/>
          </a:xfrm>
        </p:grpSpPr>
        <p:sp>
          <p:nvSpPr>
            <p:cNvPr id="54" name="32-Point Star 53"/>
            <p:cNvSpPr/>
            <p:nvPr/>
          </p:nvSpPr>
          <p:spPr bwMode="auto">
            <a:xfrm>
              <a:off x="3571874" y="2375131"/>
              <a:ext cx="2657475" cy="2449146"/>
            </a:xfrm>
            <a:prstGeom prst="star32">
              <a:avLst>
                <a:gd name="adj" fmla="val 5020"/>
              </a:avLst>
            </a:prstGeom>
            <a:gradFill flip="none" rotWithShape="1">
              <a:gsLst>
                <a:gs pos="0">
                  <a:srgbClr val="FFFFFF">
                    <a:alpha val="76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grpSp>
          <p:nvGrpSpPr>
            <p:cNvPr id="55" name="Group 31"/>
            <p:cNvGrpSpPr/>
            <p:nvPr/>
          </p:nvGrpSpPr>
          <p:grpSpPr>
            <a:xfrm>
              <a:off x="3028950" y="2171699"/>
              <a:ext cx="3577806" cy="2675527"/>
              <a:chOff x="3028950" y="2171699"/>
              <a:chExt cx="3577806" cy="2675527"/>
            </a:xfrm>
          </p:grpSpPr>
          <p:pic>
            <p:nvPicPr>
              <p:cNvPr id="56" name="Rectangle 103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28950" y="2171699"/>
                <a:ext cx="3577806" cy="2675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7" name="Group 10"/>
              <p:cNvGrpSpPr/>
              <p:nvPr/>
            </p:nvGrpSpPr>
            <p:grpSpPr>
              <a:xfrm>
                <a:off x="4400550" y="2875116"/>
                <a:ext cx="1093602" cy="1363947"/>
                <a:chOff x="4352925" y="2817966"/>
                <a:chExt cx="1093602" cy="1363947"/>
              </a:xfrm>
            </p:grpSpPr>
            <p:grpSp>
              <p:nvGrpSpPr>
                <p:cNvPr id="58" name="Group 5"/>
                <p:cNvGrpSpPr/>
                <p:nvPr/>
              </p:nvGrpSpPr>
              <p:grpSpPr>
                <a:xfrm>
                  <a:off x="4352925" y="2817966"/>
                  <a:ext cx="1093602" cy="1363947"/>
                  <a:chOff x="4213495" y="2028824"/>
                  <a:chExt cx="1015730" cy="1266825"/>
                </a:xfrm>
              </p:grpSpPr>
              <p:pic>
                <p:nvPicPr>
                  <p:cNvPr id="60" name="Rectangle 24597" descr="VP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invGray">
                  <a:xfrm>
                    <a:off x="4213495" y="2028824"/>
                    <a:ext cx="903415" cy="126682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0" descr="\\showsrus\Images\Illustrations-Icons\Windows_Server_Icons\pngs\book---directory2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4733925" y="2050750"/>
                    <a:ext cx="495300" cy="57707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Rectangle 23" descr="lock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558315" y="2343150"/>
                    <a:ext cx="651860" cy="5746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4605151" y="3024724"/>
                  <a:ext cx="399500" cy="1099309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r>
                    <a:rPr lang="en-US" sz="1200" spc="150" dirty="0" smtClean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rial Narrow" pitchFamily="34" charset="0"/>
                    </a:rPr>
                    <a:t>RODC</a:t>
                  </a:r>
                  <a:endParaRPr lang="en-US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63" name="Group 37"/>
          <p:cNvGrpSpPr/>
          <p:nvPr/>
        </p:nvGrpSpPr>
        <p:grpSpPr>
          <a:xfrm>
            <a:off x="0" y="5486399"/>
            <a:ext cx="1524000" cy="1371601"/>
            <a:chOff x="1168790" y="3547113"/>
            <a:chExt cx="1836333" cy="1928888"/>
          </a:xfrm>
        </p:grpSpPr>
        <p:pic>
          <p:nvPicPr>
            <p:cNvPr id="64" name="Picture 1" descr="C:\Program Files\Microsoft Resource DVD Artwork\DVD_ART\Artwork_Imagery\Shapes and Graphics\Arrows - arrow\Curved\3 white curved arrows.png"/>
            <p:cNvPicPr>
              <a:picLocks noChangeAspect="1" noChangeArrowheads="1"/>
            </p:cNvPicPr>
            <p:nvPr/>
          </p:nvPicPr>
          <p:blipFill>
            <a:blip r:embed="rId11" cstate="print">
              <a:lum bright="100000" contrast="100000"/>
            </a:blip>
            <a:srcRect l="-6644"/>
            <a:stretch>
              <a:fillRect/>
            </a:stretch>
          </p:blipFill>
          <p:spPr bwMode="auto">
            <a:xfrm rot="3433643">
              <a:off x="1227545" y="3488358"/>
              <a:ext cx="1718823" cy="1836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95" descr="Orange orby thang"/>
            <p:cNvPicPr>
              <a:picLocks noChangeAspect="1" noChangeArrowheads="1"/>
            </p:cNvPicPr>
            <p:nvPr/>
          </p:nvPicPr>
          <p:blipFill>
            <a:blip r:embed="rId1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343025" y="3933825"/>
              <a:ext cx="1400029" cy="154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1190626" y="4194602"/>
              <a:ext cx="1704974" cy="324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2"/>
                  </a:solidFill>
                  <a:latin typeface="Calibri" pitchFamily="34" charset="0"/>
                </a:rPr>
                <a:t>Branch Office</a:t>
              </a:r>
            </a:p>
          </p:txBody>
        </p:sp>
        <p:grpSp>
          <p:nvGrpSpPr>
            <p:cNvPr id="67" name="Group 32"/>
            <p:cNvGrpSpPr/>
            <p:nvPr/>
          </p:nvGrpSpPr>
          <p:grpSpPr>
            <a:xfrm>
              <a:off x="1928398" y="4377135"/>
              <a:ext cx="237460" cy="366315"/>
              <a:chOff x="1384570" y="3448050"/>
              <a:chExt cx="438388" cy="676275"/>
            </a:xfrm>
          </p:grpSpPr>
          <p:pic>
            <p:nvPicPr>
              <p:cNvPr id="68" name="Rectangle 24597" descr="VPN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invGray">
              <a:xfrm>
                <a:off x="1384570" y="3533775"/>
                <a:ext cx="421141" cy="590550"/>
              </a:xfrm>
              <a:prstGeom prst="rect">
                <a:avLst/>
              </a:prstGeom>
              <a:noFill/>
            </p:spPr>
          </p:pic>
          <p:pic>
            <p:nvPicPr>
              <p:cNvPr id="69" name="Rectangle 23" descr="lock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491265" y="3448050"/>
                <a:ext cx="331693" cy="292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0" name="Title 1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Read-Only Domain Controllers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3684166" y="2895600"/>
            <a:ext cx="769938" cy="1133475"/>
            <a:chOff x="4724400" y="3105256"/>
            <a:chExt cx="770040" cy="1133353"/>
          </a:xfrm>
        </p:grpSpPr>
        <p:pic>
          <p:nvPicPr>
            <p:cNvPr id="39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1748631" y="1943100"/>
            <a:ext cx="769938" cy="1133475"/>
            <a:chOff x="4724400" y="3105256"/>
            <a:chExt cx="770040" cy="1133353"/>
          </a:xfrm>
        </p:grpSpPr>
        <p:pic>
          <p:nvPicPr>
            <p:cNvPr id="33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5711031" y="1943100"/>
            <a:ext cx="769938" cy="1133475"/>
            <a:chOff x="4724400" y="3105256"/>
            <a:chExt cx="770040" cy="1133353"/>
          </a:xfrm>
        </p:grpSpPr>
        <p:pic>
          <p:nvPicPr>
            <p:cNvPr id="36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8"/>
          <p:cNvGrpSpPr>
            <a:grpSpLocks/>
          </p:cNvGrpSpPr>
          <p:nvPr/>
        </p:nvGrpSpPr>
        <p:grpSpPr bwMode="auto">
          <a:xfrm>
            <a:off x="5711031" y="3857625"/>
            <a:ext cx="769938" cy="1133475"/>
            <a:chOff x="4724400" y="3105256"/>
            <a:chExt cx="770040" cy="1133353"/>
          </a:xfrm>
        </p:grpSpPr>
        <p:pic>
          <p:nvPicPr>
            <p:cNvPr id="42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1748631" y="3857625"/>
            <a:ext cx="769938" cy="1133475"/>
            <a:chOff x="4724400" y="3105256"/>
            <a:chExt cx="770040" cy="1133353"/>
          </a:xfrm>
        </p:grpSpPr>
        <p:pic>
          <p:nvPicPr>
            <p:cNvPr id="45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/>
            <a:r>
              <a:rPr lang="en-US" smtClean="0"/>
              <a:t>Active Directory – No RODCs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508" y="3962400"/>
            <a:ext cx="1014695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1254" y="2985865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4832" y="4915881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051" y="2985865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3629" y="4915881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7" name="Left-Right Arrow 16"/>
          <p:cNvSpPr/>
          <p:nvPr/>
        </p:nvSpPr>
        <p:spPr>
          <a:xfrm rot="1516840">
            <a:off x="2400971" y="2726904"/>
            <a:ext cx="1238994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 rot="1899426">
            <a:off x="4319737" y="3937992"/>
            <a:ext cx="1240111" cy="411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9144885">
            <a:off x="2346276" y="4013895"/>
            <a:ext cx="1240111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 rot="9044145">
            <a:off x="4289599" y="2942332"/>
            <a:ext cx="1240110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Lightning Bolt 24"/>
          <p:cNvSpPr/>
          <p:nvPr/>
        </p:nvSpPr>
        <p:spPr>
          <a:xfrm flipH="1">
            <a:off x="3500437" y="3000375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Lightning Bolt 23"/>
          <p:cNvSpPr/>
          <p:nvPr/>
        </p:nvSpPr>
        <p:spPr>
          <a:xfrm flipH="1">
            <a:off x="3500437" y="2997994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Lightning Bolt 22"/>
          <p:cNvSpPr/>
          <p:nvPr/>
        </p:nvSpPr>
        <p:spPr>
          <a:xfrm flipH="1">
            <a:off x="3500437" y="2997994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Lightning Bolt 21"/>
          <p:cNvSpPr/>
          <p:nvPr/>
        </p:nvSpPr>
        <p:spPr>
          <a:xfrm flipH="1">
            <a:off x="5482828" y="3964781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Lightning Bolt 25"/>
          <p:cNvSpPr/>
          <p:nvPr/>
        </p:nvSpPr>
        <p:spPr>
          <a:xfrm flipH="1">
            <a:off x="5486400" y="3964781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82 -0.14069 " pathEditMode="relative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21701 -0.1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3299 -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2465 0.1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2" grpId="0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84166" y="2895600"/>
            <a:ext cx="769938" cy="1133475"/>
            <a:chOff x="4724400" y="3105256"/>
            <a:chExt cx="770040" cy="1133353"/>
          </a:xfrm>
        </p:grpSpPr>
        <p:pic>
          <p:nvPicPr>
            <p:cNvPr id="39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48631" y="1943100"/>
            <a:ext cx="769938" cy="1133475"/>
            <a:chOff x="4724400" y="3105256"/>
            <a:chExt cx="770040" cy="1133353"/>
          </a:xfrm>
        </p:grpSpPr>
        <p:pic>
          <p:nvPicPr>
            <p:cNvPr id="33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1031" y="1943100"/>
            <a:ext cx="769938" cy="1133475"/>
            <a:chOff x="4724400" y="3105256"/>
            <a:chExt cx="770040" cy="1133353"/>
          </a:xfrm>
        </p:grpSpPr>
        <p:pic>
          <p:nvPicPr>
            <p:cNvPr id="36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711031" y="3857625"/>
            <a:ext cx="769938" cy="1133475"/>
            <a:chOff x="4724400" y="3105256"/>
            <a:chExt cx="770040" cy="1133353"/>
          </a:xfrm>
        </p:grpSpPr>
        <p:pic>
          <p:nvPicPr>
            <p:cNvPr id="42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tIns="32146" bIns="32146">
            <a:normAutofit fontScale="90000"/>
          </a:bodyPr>
          <a:lstStyle/>
          <a:p>
            <a:r>
              <a:rPr lang="en-US" dirty="0" smtClean="0"/>
              <a:t>Domain Controller Secret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508" y="3962400"/>
            <a:ext cx="1014695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1254" y="2985865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4832" y="4915881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051" y="2985865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3629" y="4992081"/>
            <a:ext cx="1523489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Office</a:t>
            </a:r>
          </a:p>
        </p:txBody>
      </p:sp>
      <p:sp>
        <p:nvSpPr>
          <p:cNvPr id="17" name="Left-Right Arrow 16"/>
          <p:cNvSpPr/>
          <p:nvPr/>
        </p:nvSpPr>
        <p:spPr>
          <a:xfrm rot="1516840">
            <a:off x="2400971" y="2726904"/>
            <a:ext cx="1238994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 rot="1899426">
            <a:off x="4319737" y="3937992"/>
            <a:ext cx="1240111" cy="4118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9144885">
            <a:off x="2346276" y="4013895"/>
            <a:ext cx="1240111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 rot="9044145">
            <a:off x="4289599" y="2942332"/>
            <a:ext cx="1240110" cy="412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92906" y="5786438"/>
            <a:ext cx="8143875" cy="43425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/>
              </a:rPr>
              <a:t>Domain-wide Password Reset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!</a:t>
            </a: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grpSp>
        <p:nvGrpSpPr>
          <p:cNvPr id="41" name="Group 8"/>
          <p:cNvGrpSpPr>
            <a:grpSpLocks/>
          </p:cNvGrpSpPr>
          <p:nvPr/>
        </p:nvGrpSpPr>
        <p:grpSpPr bwMode="auto">
          <a:xfrm>
            <a:off x="1744662" y="3971925"/>
            <a:ext cx="769938" cy="1133475"/>
            <a:chOff x="4724400" y="3105256"/>
            <a:chExt cx="770040" cy="1133353"/>
          </a:xfrm>
        </p:grpSpPr>
        <p:pic>
          <p:nvPicPr>
            <p:cNvPr id="44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5" descr="http://www.revelation-illustrated.com/gallery/2131080/photo/thumb/23597_thief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5672" y="6858000"/>
            <a:ext cx="1389683" cy="11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8218E-7 1.75704E-6 C -0.06556 -0.13337 -0.13088 -0.26657 -0.20022 -0.33154 C -0.26944 -0.39635 -0.34269 -0.39326 -0.41582 -0.3901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82 -0.39017 L -0.74985 -0.39017 " pathEditMode="relative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325 4.44444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Arrow 41"/>
          <p:cNvSpPr/>
          <p:nvPr/>
        </p:nvSpPr>
        <p:spPr>
          <a:xfrm rot="1647673">
            <a:off x="4451995" y="3829533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8"/>
          <p:cNvGrpSpPr>
            <a:grpSpLocks/>
          </p:cNvGrpSpPr>
          <p:nvPr/>
        </p:nvGrpSpPr>
        <p:grpSpPr bwMode="auto">
          <a:xfrm>
            <a:off x="5715000" y="3810000"/>
            <a:ext cx="769938" cy="1133475"/>
            <a:chOff x="4724400" y="3105256"/>
            <a:chExt cx="770040" cy="1133352"/>
          </a:xfrm>
        </p:grpSpPr>
        <p:pic>
          <p:nvPicPr>
            <p:cNvPr id="52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84166" y="2895600"/>
            <a:ext cx="769938" cy="1133475"/>
            <a:chOff x="4724400" y="3105256"/>
            <a:chExt cx="770040" cy="1133353"/>
          </a:xfrm>
        </p:grpSpPr>
        <p:pic>
          <p:nvPicPr>
            <p:cNvPr id="39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/>
            <a:r>
              <a:rPr lang="en-US" dirty="0" smtClean="0"/>
              <a:t>Active Directory –RODCs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508" y="3962400"/>
            <a:ext cx="1014695" cy="6189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(RWDC)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254" y="2985865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915881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0051" y="2985865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915881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Lightning Bolt 21"/>
          <p:cNvSpPr/>
          <p:nvPr/>
        </p:nvSpPr>
        <p:spPr>
          <a:xfrm flipH="1">
            <a:off x="5482828" y="3964781"/>
            <a:ext cx="1071563" cy="96440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107781" y="3581400"/>
            <a:ext cx="1982391" cy="19823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1752600" y="1905000"/>
            <a:ext cx="769938" cy="1133475"/>
            <a:chOff x="4724400" y="3105256"/>
            <a:chExt cx="770040" cy="1133352"/>
          </a:xfrm>
        </p:grpSpPr>
        <p:pic>
          <p:nvPicPr>
            <p:cNvPr id="38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8"/>
          <p:cNvGrpSpPr>
            <a:grpSpLocks/>
          </p:cNvGrpSpPr>
          <p:nvPr/>
        </p:nvGrpSpPr>
        <p:grpSpPr bwMode="auto">
          <a:xfrm>
            <a:off x="5715000" y="1905000"/>
            <a:ext cx="769938" cy="1133475"/>
            <a:chOff x="4724400" y="3105256"/>
            <a:chExt cx="770040" cy="1133352"/>
          </a:xfrm>
        </p:grpSpPr>
        <p:pic>
          <p:nvPicPr>
            <p:cNvPr id="48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1668462" y="3895725"/>
            <a:ext cx="769938" cy="1133475"/>
            <a:chOff x="4724400" y="3105256"/>
            <a:chExt cx="770040" cy="1133352"/>
          </a:xfrm>
        </p:grpSpPr>
        <p:pic>
          <p:nvPicPr>
            <p:cNvPr id="56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ight Arrow 33"/>
          <p:cNvSpPr/>
          <p:nvPr/>
        </p:nvSpPr>
        <p:spPr>
          <a:xfrm rot="19845311">
            <a:off x="4463115" y="2680376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9068057">
            <a:off x="2405843" y="3867682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2371117">
            <a:off x="2432203" y="2633894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84166" y="2895600"/>
            <a:ext cx="769938" cy="1133475"/>
            <a:chOff x="4724400" y="3105256"/>
            <a:chExt cx="770040" cy="1133353"/>
          </a:xfrm>
        </p:grpSpPr>
        <p:pic>
          <p:nvPicPr>
            <p:cNvPr id="39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tIns="32146" bIns="32146">
            <a:normAutofit/>
          </a:bodyPr>
          <a:lstStyle/>
          <a:p>
            <a:r>
              <a:rPr lang="en-US" dirty="0" smtClean="0"/>
              <a:t>RODC Secret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508" y="3962400"/>
            <a:ext cx="1014695" cy="6189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(RWDC)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254" y="2985865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832" y="4915881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0051" y="2985865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3629" y="4992081"/>
            <a:ext cx="1604600" cy="341919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92907" y="5647104"/>
            <a:ext cx="3569494" cy="372696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/>
              </a:rPr>
              <a:t>Just a few Password Resets</a:t>
            </a:r>
            <a:endParaRPr lang="en-US" sz="2000" b="1" dirty="0">
              <a:solidFill>
                <a:srgbClr val="FFFF00"/>
              </a:solidFill>
              <a:effectLst/>
            </a:endParaRPr>
          </a:p>
        </p:txBody>
      </p:sp>
      <p:grpSp>
        <p:nvGrpSpPr>
          <p:cNvPr id="57" name="Group 8"/>
          <p:cNvGrpSpPr>
            <a:grpSpLocks/>
          </p:cNvGrpSpPr>
          <p:nvPr/>
        </p:nvGrpSpPr>
        <p:grpSpPr bwMode="auto">
          <a:xfrm>
            <a:off x="5715000" y="3810000"/>
            <a:ext cx="769938" cy="1133475"/>
            <a:chOff x="4724400" y="3105256"/>
            <a:chExt cx="770040" cy="1133352"/>
          </a:xfrm>
        </p:grpSpPr>
        <p:pic>
          <p:nvPicPr>
            <p:cNvPr id="58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Group 8"/>
          <p:cNvGrpSpPr>
            <a:grpSpLocks/>
          </p:cNvGrpSpPr>
          <p:nvPr/>
        </p:nvGrpSpPr>
        <p:grpSpPr bwMode="auto">
          <a:xfrm>
            <a:off x="1752600" y="1905000"/>
            <a:ext cx="769938" cy="1133475"/>
            <a:chOff x="4724400" y="3105256"/>
            <a:chExt cx="770040" cy="1133352"/>
          </a:xfrm>
        </p:grpSpPr>
        <p:pic>
          <p:nvPicPr>
            <p:cNvPr id="62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5715000" y="1905000"/>
            <a:ext cx="769938" cy="1133475"/>
            <a:chOff x="4724400" y="3105256"/>
            <a:chExt cx="770040" cy="1133352"/>
          </a:xfrm>
        </p:grpSpPr>
        <p:pic>
          <p:nvPicPr>
            <p:cNvPr id="66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1668462" y="3895725"/>
            <a:ext cx="769938" cy="1133475"/>
            <a:chOff x="4724400" y="3105256"/>
            <a:chExt cx="770040" cy="1133352"/>
          </a:xfrm>
        </p:grpSpPr>
        <p:pic>
          <p:nvPicPr>
            <p:cNvPr id="70" name="Rectangle 24597" descr="VP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Rectangle 23" descr="lo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5" descr="http://www.revelation-illustrated.com/gallery/2131080/photo/thumb/23597_thief_ne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5672" y="6858000"/>
            <a:ext cx="1389683" cy="11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 rot="1647673">
            <a:off x="4418127" y="3854934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845311">
            <a:off x="4429247" y="2705777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9068057">
            <a:off x="2414310" y="3859215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2371117">
            <a:off x="2398335" y="2659295"/>
            <a:ext cx="1214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8218E-7 1.75704E-6 C -0.06556 -0.13337 -0.13088 -0.26657 -0.20022 -0.33154 C -0.26944 -0.39635 -0.34269 -0.39326 -0.41582 -0.3901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82 -0.39017 L -0.74985 -0.39017 " pathEditMode="relative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88889E-6 L -0.30834 8.88889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 based</a:t>
            </a:r>
          </a:p>
          <a:p>
            <a:r>
              <a:rPr lang="en-US" dirty="0" smtClean="0"/>
              <a:t>Active Directory &amp; Exchange consultant</a:t>
            </a:r>
          </a:p>
          <a:p>
            <a:r>
              <a:rPr lang="en-US" dirty="0" smtClean="0"/>
              <a:t>MS MVP for Active Directory since 2003</a:t>
            </a:r>
          </a:p>
          <a:p>
            <a:r>
              <a:rPr lang="en-US" dirty="0" smtClean="0"/>
              <a:t>Author of Active Directory, 4</a:t>
            </a:r>
            <a:r>
              <a:rPr lang="en-US" baseline="30000" dirty="0" smtClean="0"/>
              <a:t>th</a:t>
            </a:r>
            <a:r>
              <a:rPr lang="en-US" dirty="0" smtClean="0"/>
              <a:t> Ed from O’Reilly</a:t>
            </a:r>
          </a:p>
          <a:p>
            <a:pPr lvl="1"/>
            <a:r>
              <a:rPr lang="en-US" dirty="0" smtClean="0"/>
              <a:t>You should own a copy!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887" y="5096470"/>
            <a:ext cx="5018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brian.desmond@morantechnology.com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brian@briandesmond.com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website &amp; blog: </a:t>
            </a:r>
            <a:r>
              <a:rPr lang="en-US" dirty="0" smtClean="0">
                <a:hlinkClick r:id="rId4"/>
              </a:rPr>
              <a:t>www.briandesmond.com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/>
            <a:r>
              <a:rPr lang="en-US" smtClean="0"/>
              <a:t>Password Replication Policy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647" y="1218902"/>
            <a:ext cx="8533953" cy="4938117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Defines what secrets are cached on the RODC</a:t>
            </a:r>
          </a:p>
          <a:p>
            <a:pPr eaLnBrk="1" hangingPunct="1"/>
            <a:r>
              <a:rPr lang="en-US" dirty="0" smtClean="0"/>
              <a:t>Stored on a per RODC basis</a:t>
            </a:r>
          </a:p>
          <a:p>
            <a:pPr lvl="1" eaLnBrk="1" hangingPunct="1"/>
            <a:r>
              <a:rPr lang="en-US" dirty="0" smtClean="0"/>
              <a:t>Authenticated To List</a:t>
            </a:r>
          </a:p>
          <a:p>
            <a:pPr lvl="1"/>
            <a:r>
              <a:rPr lang="en-US" dirty="0" smtClean="0"/>
              <a:t>Cached Passwords List</a:t>
            </a:r>
          </a:p>
          <a:p>
            <a:pPr lvl="1" eaLnBrk="1" hangingPunct="1"/>
            <a:r>
              <a:rPr lang="en-US" dirty="0" smtClean="0"/>
              <a:t>Caching Allowed List</a:t>
            </a:r>
          </a:p>
          <a:p>
            <a:pPr lvl="1"/>
            <a:r>
              <a:rPr lang="en-US" dirty="0" smtClean="0"/>
              <a:t>Caching Denied List</a:t>
            </a:r>
          </a:p>
          <a:p>
            <a:pPr eaLnBrk="1" hangingPunct="1"/>
            <a:r>
              <a:rPr lang="en-US" dirty="0" smtClean="0"/>
              <a:t>Cached passwords are removed when they expire or are changed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914401" y="7077282"/>
            <a:ext cx="7315200" cy="61891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Every RODC has a separate </a:t>
            </a:r>
            <a:r>
              <a:rPr lang="en-US" dirty="0" err="1">
                <a:solidFill>
                  <a:schemeClr val="tx1"/>
                </a:solidFill>
                <a:effectLst/>
              </a:rPr>
              <a:t>krbtgt</a:t>
            </a:r>
            <a:r>
              <a:rPr lang="en-US" dirty="0">
                <a:solidFill>
                  <a:schemeClr val="tx1"/>
                </a:solidFill>
                <a:effectLst/>
              </a:rPr>
              <a:t> account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(the </a:t>
            </a:r>
            <a:r>
              <a:rPr lang="en-US" dirty="0" err="1">
                <a:solidFill>
                  <a:schemeClr val="tx1"/>
                </a:solidFill>
                <a:effectLst/>
              </a:rPr>
              <a:t>krbtgt</a:t>
            </a:r>
            <a:r>
              <a:rPr lang="en-US" dirty="0">
                <a:solidFill>
                  <a:schemeClr val="tx1"/>
                </a:solidFill>
                <a:effectLst/>
              </a:rPr>
              <a:t> account encrypts Kerberos Tickets)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/>
            <a:r>
              <a:rPr lang="en-US" smtClean="0"/>
              <a:t>How it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794" y="3572082"/>
            <a:ext cx="1193006" cy="618918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Site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(RWDC)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859" y="2706081"/>
            <a:ext cx="1658541" cy="341919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Branch RODC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67" y="5771928"/>
            <a:ext cx="1455539" cy="34191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 User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226100" y="914400"/>
            <a:ext cx="3739307" cy="5407819"/>
          </a:xfrm>
        </p:spPr>
        <p:txBody>
          <a:bodyPr lIns="64291" tIns="32146" rIns="64291" bIns="32146">
            <a:normAutofit fontScale="70000" lnSpcReduction="20000"/>
          </a:bodyPr>
          <a:lstStyle/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User Login Request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RODC Checks Cache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RODC forwards to 2008 writeable DC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2008 RWDC  authenticates user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2008 RWDC returns authentication to RODC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RODC sends success to user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RODC generates replication request for secret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Hub Site DC checks PRP to see if password can be cached</a:t>
            </a:r>
          </a:p>
          <a:p>
            <a:pPr marL="522368" indent="-522368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Hub Site DC replicates password to RODC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821907" y="3874368"/>
            <a:ext cx="1393031" cy="2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447801" y="1714500"/>
            <a:ext cx="2213373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677282" y="3753482"/>
            <a:ext cx="1178719" cy="11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25578" y="3911203"/>
            <a:ext cx="250031" cy="32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21906" y="3750469"/>
            <a:ext cx="250031" cy="32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32735" y="1607344"/>
            <a:ext cx="250031" cy="32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2172" y="2568402"/>
            <a:ext cx="250031" cy="32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32547" y="1393031"/>
            <a:ext cx="250031" cy="32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78781" y="2459182"/>
            <a:ext cx="250031" cy="32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4469" y="1875235"/>
            <a:ext cx="2303859" cy="5893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86125" y="2099836"/>
            <a:ext cx="250031" cy="32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410891" y="2411016"/>
            <a:ext cx="2303859" cy="5893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2172" y="3050605"/>
            <a:ext cx="250031" cy="32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85938" y="3124200"/>
            <a:ext cx="250031" cy="32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/>
              <a:t>9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518047" y="2613050"/>
            <a:ext cx="2143125" cy="548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533400" y="2149528"/>
            <a:ext cx="914400" cy="1346147"/>
            <a:chOff x="4724400" y="3105256"/>
            <a:chExt cx="770040" cy="1133353"/>
          </a:xfrm>
        </p:grpSpPr>
        <p:pic>
          <p:nvPicPr>
            <p:cNvPr id="26" name="Rectangle 24597" descr="VP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4724400" y="3328707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3810000" y="1397053"/>
            <a:ext cx="914400" cy="1346147"/>
            <a:chOff x="4724400" y="3105256"/>
            <a:chExt cx="770040" cy="1133352"/>
          </a:xfrm>
        </p:grpSpPr>
        <p:pic>
          <p:nvPicPr>
            <p:cNvPr id="38" name="Rectangle 24597" descr="VP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4724400" y="3328706"/>
              <a:ext cx="649100" cy="90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0" descr="\\showsrus\Images\Illustrations-Icons\Windows_Server_Icons\pngs\book---directory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8569" y="3105256"/>
              <a:ext cx="355871" cy="4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Rectangle 23" descr="loc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5569" y="3419119"/>
              <a:ext cx="468358" cy="41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9" descr="C:\Users\dennisan\AppData\Local\Microsoft\Windows\Temporary Internet Files\Content.IE5\Y47DK5PG\MCj041217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9000" y="4419600"/>
            <a:ext cx="1282700" cy="13366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8" grpId="0" uiExpand="1" animBg="1"/>
      <p:bldP spid="29" grpId="0" uiExpand="1" animBg="1"/>
      <p:bldP spid="30" grpId="0" uiExpand="1" animBg="1"/>
      <p:bldP spid="31" grpId="0" uiExpand="1" animBg="1"/>
      <p:bldP spid="32" grpId="0" uiExpand="1" animBg="1"/>
      <p:bldP spid="33" grpId="0" uiExpand="1" animBg="1"/>
      <p:bldP spid="34" grpId="0" uiExpand="1" animBg="1"/>
      <p:bldP spid="35" grpId="0" uiExpand="1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Deleted Object Management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302001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Fine Grained Password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Limitless password and lockout policies per domain</a:t>
            </a:r>
          </a:p>
          <a:p>
            <a:r>
              <a:rPr lang="en-US" dirty="0" smtClean="0"/>
              <a:t>Linked to directly to users or via groups</a:t>
            </a:r>
          </a:p>
          <a:p>
            <a:pPr lvl="1"/>
            <a:r>
              <a:rPr lang="en-US" dirty="0" smtClean="0"/>
              <a:t>No OU based linking!</a:t>
            </a:r>
          </a:p>
          <a:p>
            <a:r>
              <a:rPr lang="en-US" dirty="0" smtClean="0"/>
              <a:t>Create with </a:t>
            </a:r>
            <a:r>
              <a:rPr lang="en-US" dirty="0" err="1" smtClean="0"/>
              <a:t>ADSIEdit</a:t>
            </a:r>
            <a:r>
              <a:rPr lang="en-US" dirty="0" smtClean="0"/>
              <a:t> – no FGPP GUI</a:t>
            </a:r>
          </a:p>
          <a:p>
            <a:pPr lvl="1"/>
            <a:r>
              <a:rPr lang="en-US" dirty="0" smtClean="0"/>
              <a:t>Windows 7 adds </a:t>
            </a:r>
            <a:r>
              <a:rPr lang="en-US" dirty="0" err="1" smtClean="0"/>
              <a:t>PowerShell</a:t>
            </a:r>
            <a:r>
              <a:rPr lang="en-US" dirty="0" smtClean="0"/>
              <a:t> </a:t>
            </a:r>
            <a:r>
              <a:rPr lang="en-US" dirty="0" err="1" smtClean="0"/>
              <a:t>cmdlets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tools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FGPP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specopssoft.com/wiki/uploads/SpecopsPasswordPolicybasic/SpecopsPasswordPolicybasic/SPPB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439417"/>
            <a:ext cx="7175500" cy="41993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802868"/>
            <a:ext cx="658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SpecOps</a:t>
            </a:r>
            <a:r>
              <a:rPr lang="en-US" dirty="0" smtClean="0"/>
              <a:t> Password Policy Basic - </a:t>
            </a:r>
            <a:r>
              <a:rPr lang="en-US" dirty="0" smtClean="0">
                <a:hlinkClick r:id="rId3"/>
              </a:rPr>
              <a:t>http://www.specopssoft.com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Deleted Object Management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310465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Accounts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Security Hole</a:t>
            </a:r>
          </a:p>
          <a:p>
            <a:r>
              <a:rPr lang="en-US" dirty="0" smtClean="0"/>
              <a:t>Passwords never changed</a:t>
            </a:r>
          </a:p>
          <a:p>
            <a:r>
              <a:rPr lang="en-US" dirty="0" smtClean="0"/>
              <a:t>Nobody knows who knows the password</a:t>
            </a:r>
          </a:p>
          <a:p>
            <a:r>
              <a:rPr lang="en-US" dirty="0" smtClean="0"/>
              <a:t>Every service using the account is often unknown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Service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Server 2008 R2 feature</a:t>
            </a:r>
          </a:p>
          <a:p>
            <a:r>
              <a:rPr lang="en-US" dirty="0" smtClean="0"/>
              <a:t>Service account password managed by server automatically</a:t>
            </a:r>
          </a:p>
          <a:p>
            <a:r>
              <a:rPr lang="en-US" dirty="0" smtClean="0"/>
              <a:t>One-to-one service account to machine relationship</a:t>
            </a:r>
          </a:p>
          <a:p>
            <a:endParaRPr lang="en-US" dirty="0" smtClean="0"/>
          </a:p>
        </p:txBody>
      </p:sp>
      <p:pic>
        <p:nvPicPr>
          <p:cNvPr id="4" name="Picture 2" descr="H:\WS08-R2_h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3581400" cy="50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Deleted Object Management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60799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Accidental Deletion Protection</a:t>
            </a:r>
            <a:endParaRPr lang="en-US" dirty="0"/>
          </a:p>
        </p:txBody>
      </p:sp>
      <p:pic>
        <p:nvPicPr>
          <p:cNvPr id="4" name="Content Placeholder 3" descr="ad4_13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352" y="1412114"/>
            <a:ext cx="4128848" cy="4579640"/>
          </a:xfrm>
        </p:spPr>
      </p:pic>
      <p:sp>
        <p:nvSpPr>
          <p:cNvPr id="5" name="Rectangle 4"/>
          <p:cNvSpPr/>
          <p:nvPr/>
        </p:nvSpPr>
        <p:spPr>
          <a:xfrm>
            <a:off x="671752" y="4166755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d4_13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648200"/>
            <a:ext cx="4382815" cy="1524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600201"/>
            <a:ext cx="4114800" cy="2895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2"/>
              <a:buChar char="•"/>
            </a:pPr>
            <a:r>
              <a:rPr lang="en-US" sz="3200" dirty="0" smtClean="0"/>
              <a:t>Checkbox in Windows Server 2008 administrative tools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2"/>
              <a:buChar char="•"/>
            </a:pPr>
            <a:r>
              <a:rPr lang="en-US" sz="3200" dirty="0" smtClean="0"/>
              <a:t>Adds an ACL to the object preventing Delete for 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BitLocker</a:t>
            </a:r>
          </a:p>
          <a:p>
            <a:r>
              <a:rPr lang="en-US" dirty="0" smtClean="0"/>
              <a:t>Server Core</a:t>
            </a:r>
          </a:p>
          <a:p>
            <a:r>
              <a:rPr lang="en-US" dirty="0" smtClean="0"/>
              <a:t>Managed Service Accounts</a:t>
            </a:r>
          </a:p>
          <a:p>
            <a:r>
              <a:rPr lang="en-US" dirty="0" smtClean="0"/>
              <a:t>Read-Only Domain Controllers</a:t>
            </a:r>
          </a:p>
          <a:p>
            <a:r>
              <a:rPr lang="en-US" dirty="0" smtClean="0"/>
              <a:t>Fine Grained Password Policies</a:t>
            </a:r>
          </a:p>
          <a:p>
            <a:r>
              <a:rPr lang="en-US" dirty="0" smtClean="0"/>
              <a:t>Deleted Object Management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61410"/>
            <a:ext cx="64008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>
            <a:off x="152400" y="2971800"/>
            <a:ext cx="8686800" cy="1588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Recycle Bin Object Lifecycle</a:t>
            </a:r>
            <a:endParaRPr lang="en-US" noProof="0" dirty="0"/>
          </a:p>
        </p:txBody>
      </p:sp>
      <p:sp>
        <p:nvSpPr>
          <p:cNvPr id="5" name="Can 4"/>
          <p:cNvSpPr/>
          <p:nvPr/>
        </p:nvSpPr>
        <p:spPr bwMode="auto">
          <a:xfrm rot="5400000">
            <a:off x="4267200" y="-2133600"/>
            <a:ext cx="609600" cy="8382000"/>
          </a:xfrm>
          <a:prstGeom prst="can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an 5"/>
          <p:cNvSpPr/>
          <p:nvPr/>
        </p:nvSpPr>
        <p:spPr bwMode="auto">
          <a:xfrm rot="5400000">
            <a:off x="4267200" y="228600"/>
            <a:ext cx="609600" cy="8382000"/>
          </a:xfrm>
          <a:prstGeom prst="can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724400" y="3352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219200" y="45720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62200" y="3352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828800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" y="4267200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Live Object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362200" y="4267200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Deleted Object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758890" y="4267200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Recycled Object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621673" y="1905000"/>
            <a:ext cx="162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Tombstone Object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8800" y="4951412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1000" y="4951412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38400" y="50408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180 Days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50408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180 Days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00600" y="12308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180 Days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3538" y="1905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Garbage collection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933538" y="4264223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Garbage collection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838200" y="1905000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Live Object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91000" y="16002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>
            <a:lum bright="-100000"/>
          </a:blip>
          <a:srcRect/>
          <a:stretch>
            <a:fillRect/>
          </a:stretch>
        </p:blipFill>
        <p:spPr bwMode="auto">
          <a:xfrm>
            <a:off x="4316873" y="1828800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191000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191000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>
            <a:lum bright="-100000"/>
          </a:blip>
          <a:srcRect/>
          <a:stretch>
            <a:fillRect/>
          </a:stretch>
        </p:blipFill>
        <p:spPr bwMode="auto">
          <a:xfrm>
            <a:off x="4377890" y="4191000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>
            <a:lum bright="18000" contrast="-100000"/>
          </a:blip>
          <a:srcRect/>
          <a:stretch>
            <a:fillRect/>
          </a:stretch>
        </p:blipFill>
        <p:spPr bwMode="auto">
          <a:xfrm>
            <a:off x="6622965" y="1796103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0" descr="I:\Illustrations-Icons\Windows_Vista_Icons_ for_Marketing_use\GenericUser.png"/>
          <p:cNvPicPr>
            <a:picLocks noChangeAspect="1" noChangeArrowheads="1"/>
          </p:cNvPicPr>
          <p:nvPr/>
        </p:nvPicPr>
        <p:blipFill>
          <a:blip r:embed="rId3" cstate="email">
            <a:lum bright="18000" contrast="-100000"/>
          </a:blip>
          <a:srcRect/>
          <a:stretch>
            <a:fillRect/>
          </a:stretch>
        </p:blipFill>
        <p:spPr bwMode="auto">
          <a:xfrm>
            <a:off x="6683982" y="4158303"/>
            <a:ext cx="402618" cy="4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"/>
          <p:cNvGrpSpPr/>
          <p:nvPr/>
        </p:nvGrpSpPr>
        <p:grpSpPr>
          <a:xfrm>
            <a:off x="6678386" y="1940379"/>
            <a:ext cx="228600" cy="228600"/>
            <a:chOff x="1600200" y="1066800"/>
            <a:chExt cx="304800" cy="304800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1600200" y="1066800"/>
              <a:ext cx="3048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600200" y="1066800"/>
              <a:ext cx="3048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2"/>
          <p:cNvGrpSpPr/>
          <p:nvPr/>
        </p:nvGrpSpPr>
        <p:grpSpPr>
          <a:xfrm>
            <a:off x="6735536" y="4316186"/>
            <a:ext cx="228600" cy="228600"/>
            <a:chOff x="1600200" y="1066800"/>
            <a:chExt cx="304800" cy="304800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1600200" y="1066800"/>
              <a:ext cx="3048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600200" y="1066800"/>
              <a:ext cx="3048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D:\TEMP\ALAINL.REDMOND\Temporary Internet Files\Content.IE5\5CUX60WE\MCj043384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791201"/>
            <a:ext cx="685800" cy="685800"/>
          </a:xfrm>
          <a:prstGeom prst="rect">
            <a:avLst/>
          </a:prstGeom>
          <a:noFill/>
        </p:spPr>
      </p:pic>
      <p:pic>
        <p:nvPicPr>
          <p:cNvPr id="1032" name="Picture 8" descr="D:\TEMP\ALAINL.REDMOND\Temporary Internet Files\Content.IE5\NAZ7NVSX\MCj029932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1136" y="4452257"/>
            <a:ext cx="230664" cy="228600"/>
          </a:xfrm>
          <a:prstGeom prst="rect">
            <a:avLst/>
          </a:prstGeom>
          <a:noFill/>
        </p:spPr>
      </p:pic>
      <p:sp>
        <p:nvSpPr>
          <p:cNvPr id="53" name="Left Brace 52"/>
          <p:cNvSpPr/>
          <p:nvPr/>
        </p:nvSpPr>
        <p:spPr>
          <a:xfrm rot="16200000">
            <a:off x="2819400" y="4419601"/>
            <a:ext cx="381000" cy="236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2400" y="2587823"/>
            <a:ext cx="1981200" cy="30777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Windows Server 2008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152400" y="3124200"/>
            <a:ext cx="3124200" cy="43088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Windows Server 2008 R2 </a:t>
            </a:r>
            <a:r>
              <a:rPr lang="en-US" sz="1000" dirty="0" smtClean="0"/>
              <a:t>w/ Recycle Bin</a:t>
            </a:r>
          </a:p>
          <a:p>
            <a:r>
              <a:rPr lang="en-US" sz="800" dirty="0" smtClean="0"/>
              <a:t>(If not enabled, behavior is similar to Windows Server 2008)</a:t>
            </a:r>
            <a:endParaRPr lang="en-US" sz="800" dirty="0"/>
          </a:p>
        </p:txBody>
      </p:sp>
      <p:cxnSp>
        <p:nvCxnSpPr>
          <p:cNvPr id="47" name="Straight Arrow Connector 46"/>
          <p:cNvCxnSpPr>
            <a:stCxn id="40" idx="0"/>
            <a:endCxn id="17" idx="2"/>
          </p:cNvCxnSpPr>
          <p:nvPr/>
        </p:nvCxnSpPr>
        <p:spPr>
          <a:xfrm rot="5400000" flipH="1" flipV="1">
            <a:off x="4753689" y="2181243"/>
            <a:ext cx="649813" cy="71288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15" idx="0"/>
          </p:cNvCxnSpPr>
          <p:nvPr/>
        </p:nvCxnSpPr>
        <p:spPr>
          <a:xfrm rot="16200000" flipH="1" flipV="1">
            <a:off x="3182194" y="2727239"/>
            <a:ext cx="1404610" cy="167531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0"/>
            <a:endCxn id="15" idx="3"/>
          </p:cNvCxnSpPr>
          <p:nvPr/>
        </p:nvCxnSpPr>
        <p:spPr>
          <a:xfrm rot="16200000" flipH="1" flipV="1">
            <a:off x="4273719" y="2777556"/>
            <a:ext cx="1101299" cy="2185766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57600" y="2862590"/>
            <a:ext cx="2129108" cy="2616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LDAP OID 1.2.840.113556.1.4.417</a:t>
            </a:r>
            <a:endParaRPr lang="en-US" sz="1100" dirty="0"/>
          </a:p>
        </p:txBody>
      </p:sp>
      <p:cxnSp>
        <p:nvCxnSpPr>
          <p:cNvPr id="66" name="Straight Arrow Connector 65"/>
          <p:cNvCxnSpPr>
            <a:stCxn id="41" idx="0"/>
            <a:endCxn id="16" idx="0"/>
          </p:cNvCxnSpPr>
          <p:nvPr/>
        </p:nvCxnSpPr>
        <p:spPr>
          <a:xfrm rot="16200000" flipH="1" flipV="1">
            <a:off x="5236744" y="3586691"/>
            <a:ext cx="947410" cy="41360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00600" y="3319790"/>
            <a:ext cx="2233304" cy="2616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LDAP OID 1.2.840.113556.1.4.2064 </a:t>
            </a:r>
            <a:endParaRPr lang="en-US" sz="1100" dirty="0"/>
          </a:p>
        </p:txBody>
      </p:sp>
      <p:sp>
        <p:nvSpPr>
          <p:cNvPr id="79" name="Rectangle 78"/>
          <p:cNvSpPr/>
          <p:nvPr/>
        </p:nvSpPr>
        <p:spPr>
          <a:xfrm>
            <a:off x="4439318" y="2527756"/>
            <a:ext cx="1047082" cy="21544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800" dirty="0" smtClean="0"/>
              <a:t>Returns Tombstones</a:t>
            </a:r>
            <a:endParaRPr lang="en-US" sz="800" dirty="0"/>
          </a:p>
        </p:txBody>
      </p:sp>
      <p:sp>
        <p:nvSpPr>
          <p:cNvPr id="80" name="Rectangle 79"/>
          <p:cNvSpPr/>
          <p:nvPr/>
        </p:nvSpPr>
        <p:spPr>
          <a:xfrm>
            <a:off x="4495800" y="3733800"/>
            <a:ext cx="1588897" cy="2308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Returns Deleted and Recycled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3625907" y="3352800"/>
            <a:ext cx="946093" cy="2308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Returns Deleted</a:t>
            </a:r>
            <a:endParaRPr lang="en-US" sz="900" dirty="0"/>
          </a:p>
        </p:txBody>
      </p:sp>
      <p:pic>
        <p:nvPicPr>
          <p:cNvPr id="50" name="Picture 2" descr="H:\WS08-R2_h_rgb_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6248400"/>
            <a:ext cx="3581400" cy="50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441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What’s New?</a:t>
            </a:r>
          </a:p>
          <a:p>
            <a:r>
              <a:rPr lang="en-US" dirty="0" smtClean="0"/>
              <a:t>Windows Server 2008 coverage: </a:t>
            </a:r>
          </a:p>
          <a:p>
            <a:pPr lvl="1"/>
            <a:r>
              <a:rPr lang="en-US" dirty="0" smtClean="0"/>
              <a:t>Read Only Domain Controllers (RODCs)</a:t>
            </a:r>
          </a:p>
          <a:p>
            <a:pPr lvl="1"/>
            <a:r>
              <a:rPr lang="en-US" dirty="0" smtClean="0"/>
              <a:t>Fine Grained Password Policies (FGPPs)</a:t>
            </a:r>
          </a:p>
          <a:p>
            <a:pPr lvl="1"/>
            <a:r>
              <a:rPr lang="en-US" dirty="0" smtClean="0"/>
              <a:t>Auditing and security improvements</a:t>
            </a:r>
          </a:p>
          <a:p>
            <a:pPr lvl="1"/>
            <a:r>
              <a:rPr lang="en-US" dirty="0" smtClean="0"/>
              <a:t>Windows Server 2008 upgrade procedure</a:t>
            </a:r>
          </a:p>
          <a:p>
            <a:pPr lvl="1"/>
            <a:r>
              <a:rPr lang="en-US" dirty="0" smtClean="0"/>
              <a:t>DNS enhancements (such as </a:t>
            </a:r>
            <a:r>
              <a:rPr lang="en-US" dirty="0" err="1" smtClean="0"/>
              <a:t>GlobalName</a:t>
            </a:r>
            <a:r>
              <a:rPr lang="en-US" dirty="0" smtClean="0"/>
              <a:t> zones)</a:t>
            </a:r>
          </a:p>
          <a:p>
            <a:r>
              <a:rPr lang="en-US" dirty="0" smtClean="0"/>
              <a:t>Exchange 2007 integration &amp; scripting</a:t>
            </a:r>
          </a:p>
          <a:p>
            <a:r>
              <a:rPr lang="en-US" dirty="0" smtClean="0"/>
              <a:t>Windows </a:t>
            </a:r>
            <a:r>
              <a:rPr lang="en-US" dirty="0" err="1" smtClean="0"/>
              <a:t>PowerShell</a:t>
            </a:r>
            <a:r>
              <a:rPr lang="en-US" dirty="0" smtClean="0"/>
              <a:t> &amp; Active Directory.NET Active Directory programming</a:t>
            </a:r>
          </a:p>
          <a:p>
            <a:r>
              <a:rPr lang="en-US" dirty="0" smtClean="0"/>
              <a:t>New user interface features </a:t>
            </a:r>
          </a:p>
          <a:p>
            <a:r>
              <a:rPr lang="en-US" dirty="0" smtClean="0"/>
              <a:t>Lots of new diagrams and figures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239000" cy="1143000"/>
          </a:xfrm>
        </p:spPr>
        <p:txBody>
          <a:bodyPr/>
          <a:lstStyle/>
          <a:p>
            <a:r>
              <a:rPr lang="en-US" dirty="0" smtClean="0"/>
              <a:t>Active Directory, 4</a:t>
            </a:r>
            <a:r>
              <a:rPr lang="en-US" baseline="30000" dirty="0" smtClean="0"/>
              <a:t>th</a:t>
            </a:r>
            <a:r>
              <a:rPr lang="en-US" dirty="0" smtClean="0"/>
              <a:t> Ed</a:t>
            </a:r>
            <a:endParaRPr lang="en-US" dirty="0"/>
          </a:p>
        </p:txBody>
      </p:sp>
      <p:pic>
        <p:nvPicPr>
          <p:cNvPr id="5" name="Picture 4" descr="AD4_575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19132"/>
            <a:ext cx="4324350" cy="5676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914400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Best selling Active Directory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3" y="6444367"/>
            <a:ext cx="457199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Learn More! </a:t>
            </a:r>
            <a:r>
              <a:rPr lang="en-US" dirty="0" smtClean="0">
                <a:hlinkClick r:id="rId2"/>
              </a:rPr>
              <a:t>www.briandesmond.com/ad4/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218902" y="2971353"/>
            <a:ext cx="6858000" cy="1067098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921" y="4267275"/>
            <a:ext cx="6780981" cy="114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8902" y="2971353"/>
            <a:ext cx="6858000" cy="1067098"/>
          </a:xfrm>
        </p:spPr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921" y="4267275"/>
            <a:ext cx="6780981" cy="114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LLTS Tracking Screenshot</a:t>
            </a:r>
            <a:endParaRPr lang="en-US" dirty="0"/>
          </a:p>
        </p:txBody>
      </p:sp>
      <p:pic>
        <p:nvPicPr>
          <p:cNvPr id="4" name="Content Placeholder 3" descr="ad4_13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05698"/>
            <a:ext cx="6705600" cy="5001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 Access Restriction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Separates Owner access from Creator access</a:t>
            </a:r>
          </a:p>
          <a:p>
            <a:pPr lvl="1"/>
            <a:r>
              <a:rPr lang="en-US" dirty="0" smtClean="0"/>
              <a:t>Remember CREATOR OWNER?</a:t>
            </a:r>
          </a:p>
          <a:p>
            <a:r>
              <a:rPr lang="en-US" dirty="0" smtClean="0"/>
              <a:t>Owners can modify permissions by default</a:t>
            </a:r>
          </a:p>
          <a:p>
            <a:pPr lvl="1"/>
            <a:r>
              <a:rPr lang="en-US" dirty="0" smtClean="0"/>
              <a:t>Use OWNER RIGHTS to prevent this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371600"/>
            <a:ext cx="4029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0" y="4114800"/>
            <a:ext cx="1676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Recycle 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Accidental deletions are the leading causes of Active Directory outages</a:t>
            </a:r>
          </a:p>
          <a:p>
            <a:r>
              <a:rPr lang="en-US" dirty="0" smtClean="0"/>
              <a:t>Pre Win7, undelete is severely limited</a:t>
            </a:r>
          </a:p>
          <a:p>
            <a:r>
              <a:rPr lang="en-US" dirty="0" smtClean="0"/>
              <a:t>Recycle Bin is a WS08R2 Forest Functional Level feature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PowerShell</a:t>
            </a:r>
            <a:r>
              <a:rPr lang="en-US" dirty="0" smtClean="0"/>
              <a:t> to restore objects</a:t>
            </a:r>
          </a:p>
          <a:p>
            <a:r>
              <a:rPr lang="en-US" dirty="0" smtClean="0"/>
              <a:t>No out-of-box UI included</a:t>
            </a:r>
          </a:p>
        </p:txBody>
      </p:sp>
      <p:pic>
        <p:nvPicPr>
          <p:cNvPr id="4" name="Picture 2" descr="H:\WS08-R2_h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3581400" cy="50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Windows Server 2008 Active Directory auditing was not very helpful</a:t>
            </a:r>
          </a:p>
          <a:p>
            <a:r>
              <a:rPr lang="en-US" dirty="0" smtClean="0"/>
              <a:t>New auditing introduces: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r>
              <a:rPr lang="en-US" dirty="0" smtClean="0"/>
              <a:t>Before and after data in audits</a:t>
            </a:r>
          </a:p>
          <a:p>
            <a:pPr lvl="1"/>
            <a:r>
              <a:rPr lang="en-US" dirty="0" smtClean="0"/>
              <a:t>Separate events for different types of operations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Audit Event</a:t>
            </a:r>
            <a:endParaRPr lang="en-US" dirty="0"/>
          </a:p>
        </p:txBody>
      </p:sp>
      <p:pic>
        <p:nvPicPr>
          <p:cNvPr id="4" name="Content Placeholder 3" descr="ad4_13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85750"/>
            <a:ext cx="5943600" cy="5025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BitLocker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New feature in Windows Vista</a:t>
            </a:r>
          </a:p>
          <a:p>
            <a:pPr lvl="0"/>
            <a:r>
              <a:rPr lang="en-US" dirty="0" smtClean="0"/>
              <a:t>Addresses the missing pieces from EFS</a:t>
            </a:r>
          </a:p>
          <a:p>
            <a:pPr lvl="1"/>
            <a:r>
              <a:rPr lang="en-US" dirty="0" smtClean="0"/>
              <a:t>Encrypts the system volume, including the page file and hibernation files</a:t>
            </a:r>
          </a:p>
          <a:p>
            <a:pPr lvl="0"/>
            <a:r>
              <a:rPr lang="en-US" dirty="0" smtClean="0"/>
              <a:t>Whole drive/volume encryption </a:t>
            </a:r>
          </a:p>
          <a:p>
            <a:pPr lvl="1"/>
            <a:r>
              <a:rPr lang="en-US" dirty="0" smtClean="0"/>
              <a:t>Prevents the “remove the hard drive from a stolen laptop” attack</a:t>
            </a:r>
          </a:p>
          <a:p>
            <a:pPr lvl="1"/>
            <a:r>
              <a:rPr lang="en-US" dirty="0" smtClean="0"/>
              <a:t>Encrypts “early boot components” and detects any changes (either from the above or from malware)</a:t>
            </a:r>
          </a:p>
          <a:p>
            <a:pPr lvl="1"/>
            <a:r>
              <a:rPr lang="en-US" dirty="0" smtClean="0"/>
              <a:t>Trusted Platform Management (TPM) chip or pin/USB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BitLocker – Administrative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High security environments can require a pin # or USB key before the system will boot</a:t>
            </a:r>
          </a:p>
          <a:p>
            <a:pPr lvl="1"/>
            <a:r>
              <a:rPr lang="en-US" sz="2000" dirty="0" smtClean="0"/>
              <a:t>Do you have 24x7 data center coverage? If not, be wary of this feature on a server.</a:t>
            </a:r>
          </a:p>
          <a:p>
            <a:pPr lvl="0"/>
            <a:r>
              <a:rPr lang="en-US" dirty="0" smtClean="0"/>
              <a:t>BitLocker is </a:t>
            </a:r>
            <a:r>
              <a:rPr lang="en-US" i="1" dirty="0" smtClean="0"/>
              <a:t>not</a:t>
            </a:r>
            <a:r>
              <a:rPr lang="en-US" dirty="0" smtClean="0"/>
              <a:t> a replacement for EFS!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BitLocker Recovery Passwords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dirty="0" err="1" smtClean="0"/>
              <a:t>Bitlocker</a:t>
            </a:r>
            <a:r>
              <a:rPr lang="en-US" dirty="0" smtClean="0"/>
              <a:t> deployments require a copy of the recovery password to be stored somewhere</a:t>
            </a:r>
          </a:p>
          <a:p>
            <a:pPr lvl="0"/>
            <a:r>
              <a:rPr lang="en-US" dirty="0" smtClean="0"/>
              <a:t>Out of the box, your users must save their own recovery password</a:t>
            </a:r>
          </a:p>
          <a:p>
            <a:pPr lvl="1"/>
            <a:r>
              <a:rPr lang="en-US" dirty="0" smtClean="0"/>
              <a:t>This probably isn’t the best plan…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Requires Windows Server 2003 SP1 or newer domain controllers</a:t>
            </a:r>
          </a:p>
          <a:p>
            <a:pPr lvl="0"/>
            <a:r>
              <a:rPr lang="en-US" dirty="0" smtClean="0"/>
              <a:t>What about deleted computer accounts?</a:t>
            </a:r>
          </a:p>
          <a:p>
            <a:pPr lvl="1"/>
            <a:r>
              <a:rPr lang="en-US" dirty="0" smtClean="0"/>
              <a:t>Sales guy who’s always on the road</a:t>
            </a:r>
          </a:p>
          <a:p>
            <a:pPr lvl="1"/>
            <a:r>
              <a:rPr lang="en-US" dirty="0" smtClean="0"/>
              <a:t>High-powered exec who goes on a 3-month sabbatical</a:t>
            </a:r>
          </a:p>
          <a:p>
            <a:pPr lvl="0"/>
            <a:r>
              <a:rPr lang="en-US" dirty="0" smtClean="0"/>
              <a:t>Possible Increase in size for NTDS.DIT</a:t>
            </a:r>
          </a:p>
          <a:p>
            <a:pPr lvl="1"/>
            <a:r>
              <a:rPr lang="en-US" dirty="0" smtClean="0"/>
              <a:t>Test labs, “Ghosted” environments that add/delete hundreds of machines can increase database size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Recovery Passwords in AD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BitLocker </a:t>
            </a:r>
            <a:r>
              <a:rPr lang="en-US" dirty="0" err="1" smtClean="0"/>
              <a:t>ToGo</a:t>
            </a:r>
            <a:endParaRPr lang="en-US" dirty="0" smtClean="0"/>
          </a:p>
          <a:p>
            <a:pPr lvl="1"/>
            <a:r>
              <a:rPr lang="en-US" dirty="0" smtClean="0"/>
              <a:t>Encrypt removable storage (e.g. USB Keys)</a:t>
            </a:r>
          </a:p>
          <a:p>
            <a:pPr lvl="1"/>
            <a:r>
              <a:rPr lang="en-US" dirty="0" smtClean="0"/>
              <a:t>Require USB Key encryption for write access</a:t>
            </a:r>
          </a:p>
          <a:p>
            <a:pPr lvl="1"/>
            <a:r>
              <a:rPr lang="en-US" dirty="0" smtClean="0"/>
              <a:t>Windows 7 Enterprise/Ultimate SKUs</a:t>
            </a:r>
            <a:endParaRPr lang="en-US" dirty="0"/>
          </a:p>
          <a:p>
            <a:r>
              <a:rPr lang="en-US" dirty="0" smtClean="0"/>
              <a:t>Universal Recovery Key: Data Recovery Agent</a:t>
            </a:r>
          </a:p>
          <a:p>
            <a:r>
              <a:rPr lang="en-US" dirty="0" smtClean="0"/>
              <a:t>BitLocker partitioning done during setup</a:t>
            </a:r>
          </a:p>
        </p:txBody>
      </p:sp>
      <p:pic>
        <p:nvPicPr>
          <p:cNvPr id="4" name="Picture 2" descr="H:\WS08-R2_h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3581400" cy="50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BitLocker 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1576</Words>
  <Application>Microsoft Office PowerPoint</Application>
  <PresentationFormat>On-screen Show (4:3)</PresentationFormat>
  <Paragraphs>330</Paragraphs>
  <Slides>38</Slides>
  <Notes>15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Technic</vt:lpstr>
      <vt:lpstr>Active directory – Windows Server 2008 &amp; R2 – what’s new</vt:lpstr>
      <vt:lpstr>About Me</vt:lpstr>
      <vt:lpstr>Agenda</vt:lpstr>
      <vt:lpstr>BitLocker</vt:lpstr>
      <vt:lpstr>BitLocker – Administrative Issues</vt:lpstr>
      <vt:lpstr>BitLocker Recovery Passwords</vt:lpstr>
      <vt:lpstr>Recovery Passwords in AD</vt:lpstr>
      <vt:lpstr>Windows 7 Improvements</vt:lpstr>
      <vt:lpstr>BitLocker Demo</vt:lpstr>
      <vt:lpstr>Agenda</vt:lpstr>
      <vt:lpstr>What is Server Core?</vt:lpstr>
      <vt:lpstr>Operational Concerns for Server Core</vt:lpstr>
      <vt:lpstr>Server Core Demo</vt:lpstr>
      <vt:lpstr>Agenda</vt:lpstr>
      <vt:lpstr>Read-Only Domain Controllers</vt:lpstr>
      <vt:lpstr>Active Directory – No RODCs</vt:lpstr>
      <vt:lpstr>Domain Controller Secret Security</vt:lpstr>
      <vt:lpstr>Active Directory –RODCs</vt:lpstr>
      <vt:lpstr>RODC Secret Security</vt:lpstr>
      <vt:lpstr>Password Replication Policy</vt:lpstr>
      <vt:lpstr>How it Works</vt:lpstr>
      <vt:lpstr>Agenda</vt:lpstr>
      <vt:lpstr>Fine Grained Password Policies</vt:lpstr>
      <vt:lpstr>FGPP Management Tools</vt:lpstr>
      <vt:lpstr>Agenda</vt:lpstr>
      <vt:lpstr>Service Accounts Today</vt:lpstr>
      <vt:lpstr>Managed Service Accounts</vt:lpstr>
      <vt:lpstr>Agenda</vt:lpstr>
      <vt:lpstr>Accidental Deletion Protection</vt:lpstr>
      <vt:lpstr>Recycle Bin Object Lifecycle</vt:lpstr>
      <vt:lpstr>Active Directory, 4th Ed</vt:lpstr>
      <vt:lpstr>Questions?</vt:lpstr>
      <vt:lpstr>Thank You!</vt:lpstr>
      <vt:lpstr>LLTS Tracking Screenshot</vt:lpstr>
      <vt:lpstr>Owner Access Restriction</vt:lpstr>
      <vt:lpstr>Active Directory Recycle Bin</vt:lpstr>
      <vt:lpstr>Active Directory Auditing</vt:lpstr>
      <vt:lpstr>Sample Audit Event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Server 2008 &amp; Windows 7 Security – What’s New?</dc:title>
  <dc:creator>Brian Desmond</dc:creator>
  <cp:lastModifiedBy>Brian Desmond</cp:lastModifiedBy>
  <cp:revision>75</cp:revision>
  <dcterms:created xsi:type="dcterms:W3CDTF">2009-02-05T16:12:04Z</dcterms:created>
  <dcterms:modified xsi:type="dcterms:W3CDTF">2009-02-17T02:04:26Z</dcterms:modified>
</cp:coreProperties>
</file>